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f1c1ab4f814411" /><Relationship Type="http://schemas.openxmlformats.org/officeDocument/2006/relationships/extended-properties" Target="/docProps/app.xml" Id="Recb6c207996c48bc" /><Relationship Type="http://schemas.openxmlformats.org/officeDocument/2006/relationships/officeDocument" Target="/ppt/presentation.xml" Id="R2758d05240944e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07af5bc75f4141"/>
  </p:sldMasterIdLst>
  <p:notesMasterIdLst>
    <p:notesMasterId xmlns:r="http://schemas.openxmlformats.org/officeDocument/2006/relationships" r:id="Rf6f062a118244cf9"/>
  </p:notesMasterIdLst>
  <p:sldIdLst>
    <p:sldId xmlns:r="http://schemas.openxmlformats.org/officeDocument/2006/relationships" id="256" r:id="R23d399bca0e44144"/>
    <p:sldId xmlns:r="http://schemas.openxmlformats.org/officeDocument/2006/relationships" id="257" r:id="Rd96d3af6f7d041ee"/>
    <p:sldId xmlns:r="http://schemas.openxmlformats.org/officeDocument/2006/relationships" id="258" r:id="Ra50086c1ac4c46f4"/>
    <p:sldId xmlns:r="http://schemas.openxmlformats.org/officeDocument/2006/relationships" id="259" r:id="R1e26b7e95e91436a"/>
    <p:sldId xmlns:r="http://schemas.openxmlformats.org/officeDocument/2006/relationships" id="260" r:id="R794636d153b44b28"/>
    <p:sldId xmlns:r="http://schemas.openxmlformats.org/officeDocument/2006/relationships" id="261" r:id="Rc2468a2d2dba4c63"/>
    <p:sldId xmlns:r="http://schemas.openxmlformats.org/officeDocument/2006/relationships" id="262" r:id="Re4d151563c2344b3"/>
    <p:sldId xmlns:r="http://schemas.openxmlformats.org/officeDocument/2006/relationships" id="263" r:id="R8117c6b7e08a41e8"/>
    <p:sldId xmlns:r="http://schemas.openxmlformats.org/officeDocument/2006/relationships" id="264" r:id="Rce50a127a9814f87"/>
    <p:sldId xmlns:r="http://schemas.openxmlformats.org/officeDocument/2006/relationships" id="265" r:id="R23601e6b62e9414f"/>
    <p:sldId xmlns:r="http://schemas.openxmlformats.org/officeDocument/2006/relationships" id="266" r:id="Rab0ca62a305b4baf"/>
    <p:sldId xmlns:r="http://schemas.openxmlformats.org/officeDocument/2006/relationships" id="267" r:id="R53a6068cd0f54ba0"/>
    <p:sldId xmlns:r="http://schemas.openxmlformats.org/officeDocument/2006/relationships" id="268" r:id="Rb5ef9d45dbd746bd"/>
    <p:sldId xmlns:r="http://schemas.openxmlformats.org/officeDocument/2006/relationships" id="269" r:id="R79b48e7a9adb4256"/>
    <p:sldId xmlns:r="http://schemas.openxmlformats.org/officeDocument/2006/relationships" id="270" r:id="R1bd48496131b46dd"/>
    <p:sldId xmlns:r="http://schemas.openxmlformats.org/officeDocument/2006/relationships" id="271" r:id="Reff4a1eec9834f38"/>
    <p:sldId xmlns:r="http://schemas.openxmlformats.org/officeDocument/2006/relationships" id="272" r:id="Refba700e0d6b483e"/>
    <p:sldId xmlns:r="http://schemas.openxmlformats.org/officeDocument/2006/relationships" id="273" r:id="R4e03c163c8f643f2"/>
    <p:sldId xmlns:r="http://schemas.openxmlformats.org/officeDocument/2006/relationships" id="274" r:id="R24b5b5535a8c48fb"/>
    <p:sldId xmlns:r="http://schemas.openxmlformats.org/officeDocument/2006/relationships" id="275" r:id="Rdcbc2c51080b45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ac1768658c4f14" /><Relationship Type="http://schemas.openxmlformats.org/officeDocument/2006/relationships/slideMaster" Target="/ppt/slideMasters/slideMaster1.xml" Id="Reb07af5bc75f4141" /><Relationship Type="http://schemas.openxmlformats.org/officeDocument/2006/relationships/notesMaster" Target="/ppt/notesMasters/notesMaster1.xml" Id="Rf6f062a118244cf9" /><Relationship Type="http://schemas.openxmlformats.org/officeDocument/2006/relationships/presProps" Target="/ppt/presProps.xml" Id="R3dea40d4102f429b" /><Relationship Type="http://schemas.openxmlformats.org/officeDocument/2006/relationships/tableStyles" Target="/ppt/tableStyles.xml" Id="R24c17ba9b23a43b3" /><Relationship Type="http://schemas.openxmlformats.org/officeDocument/2006/relationships/slide" Target="/ppt/slides/slide1.xml" Id="R23d399bca0e44144" /><Relationship Type="http://schemas.openxmlformats.org/officeDocument/2006/relationships/slide" Target="/ppt/slides/slide2.xml" Id="Rd96d3af6f7d041ee" /><Relationship Type="http://schemas.openxmlformats.org/officeDocument/2006/relationships/slide" Target="/ppt/slides/slide3.xml" Id="Ra50086c1ac4c46f4" /><Relationship Type="http://schemas.openxmlformats.org/officeDocument/2006/relationships/slide" Target="/ppt/slides/slide4.xml" Id="R1e26b7e95e91436a" /><Relationship Type="http://schemas.openxmlformats.org/officeDocument/2006/relationships/slide" Target="/ppt/slides/slide5.xml" Id="R794636d153b44b28" /><Relationship Type="http://schemas.openxmlformats.org/officeDocument/2006/relationships/slide" Target="/ppt/slides/slide6.xml" Id="Rc2468a2d2dba4c63" /><Relationship Type="http://schemas.openxmlformats.org/officeDocument/2006/relationships/slide" Target="/ppt/slides/slide7.xml" Id="Re4d151563c2344b3" /><Relationship Type="http://schemas.openxmlformats.org/officeDocument/2006/relationships/slide" Target="/ppt/slides/slide8.xml" Id="R8117c6b7e08a41e8" /><Relationship Type="http://schemas.openxmlformats.org/officeDocument/2006/relationships/slide" Target="/ppt/slides/slide9.xml" Id="Rce50a127a9814f87" /><Relationship Type="http://schemas.openxmlformats.org/officeDocument/2006/relationships/slide" Target="/ppt/slides/slide10.xml" Id="R23601e6b62e9414f" /><Relationship Type="http://schemas.openxmlformats.org/officeDocument/2006/relationships/slide" Target="/ppt/slides/slide11.xml" Id="Rab0ca62a305b4baf" /><Relationship Type="http://schemas.openxmlformats.org/officeDocument/2006/relationships/slide" Target="/ppt/slides/slide12.xml" Id="R53a6068cd0f54ba0" /><Relationship Type="http://schemas.openxmlformats.org/officeDocument/2006/relationships/slide" Target="/ppt/slides/slide13.xml" Id="Rb5ef9d45dbd746bd" /><Relationship Type="http://schemas.openxmlformats.org/officeDocument/2006/relationships/slide" Target="/ppt/slides/slide14.xml" Id="R79b48e7a9adb4256" /><Relationship Type="http://schemas.openxmlformats.org/officeDocument/2006/relationships/slide" Target="/ppt/slides/slide15.xml" Id="R1bd48496131b46dd" /><Relationship Type="http://schemas.openxmlformats.org/officeDocument/2006/relationships/slide" Target="/ppt/slides/slide16.xml" Id="Reff4a1eec9834f38" /><Relationship Type="http://schemas.openxmlformats.org/officeDocument/2006/relationships/slide" Target="/ppt/slides/slide17.xml" Id="Refba700e0d6b483e" /><Relationship Type="http://schemas.openxmlformats.org/officeDocument/2006/relationships/slide" Target="/ppt/slides/slide18.xml" Id="R4e03c163c8f643f2" /><Relationship Type="http://schemas.openxmlformats.org/officeDocument/2006/relationships/slide" Target="/ppt/slides/slide19.xml" Id="R24b5b5535a8c48fb" /><Relationship Type="http://schemas.openxmlformats.org/officeDocument/2006/relationships/slide" Target="/ppt/slides/slide20.xml" Id="Rdcbc2c51080b45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4127b7a06548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12147493934928" /><Relationship Type="http://schemas.openxmlformats.org/officeDocument/2006/relationships/notesMaster" Target="/ppt/notesMasters/notesMaster1.xml" Id="Rc5f6fd48b7274f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b9fed4605a4788" /><Relationship Type="http://schemas.openxmlformats.org/officeDocument/2006/relationships/notesMaster" Target="/ppt/notesMasters/notesMaster1.xml" Id="Ra9c3e08beb7e45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604d2802c540e9" /><Relationship Type="http://schemas.openxmlformats.org/officeDocument/2006/relationships/notesMaster" Target="/ppt/notesMasters/notesMaster1.xml" Id="R5c7edaf78a1748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0fb962abbc49fb" /><Relationship Type="http://schemas.openxmlformats.org/officeDocument/2006/relationships/notesMaster" Target="/ppt/notesMasters/notesMaster1.xml" Id="R867528e55b1440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82f63e96e542b2" /><Relationship Type="http://schemas.openxmlformats.org/officeDocument/2006/relationships/notesMaster" Target="/ppt/notesMasters/notesMaster1.xml" Id="R5536db5b963846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93dfcf0bc34b7d" /><Relationship Type="http://schemas.openxmlformats.org/officeDocument/2006/relationships/notesMaster" Target="/ppt/notesMasters/notesMaster1.xml" Id="Rbdae6f29d1354e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3a2a9bb9f104c15" /><Relationship Type="http://schemas.openxmlformats.org/officeDocument/2006/relationships/notesMaster" Target="/ppt/notesMasters/notesMaster1.xml" Id="Rf2cc2bd935cf42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20a909a0654d69" /><Relationship Type="http://schemas.openxmlformats.org/officeDocument/2006/relationships/notesMaster" Target="/ppt/notesMasters/notesMaster1.xml" Id="R9c8e196baba144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794da5f5f84222" /><Relationship Type="http://schemas.openxmlformats.org/officeDocument/2006/relationships/notesMaster" Target="/ppt/notesMasters/notesMaster1.xml" Id="Ra73b9808072645a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68a6d436294e43" /><Relationship Type="http://schemas.openxmlformats.org/officeDocument/2006/relationships/notesMaster" Target="/ppt/notesMasters/notesMaster1.xml" Id="R4043d05fc89b49a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9a5993aad44ebd" /><Relationship Type="http://schemas.openxmlformats.org/officeDocument/2006/relationships/notesMaster" Target="/ppt/notesMasters/notesMaster1.xml" Id="R6cf20e7c18234dc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37ce531aa064316" /><Relationship Type="http://schemas.openxmlformats.org/officeDocument/2006/relationships/notesMaster" Target="/ppt/notesMasters/notesMaster1.xml" Id="R05df18e23b00422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7f2ccf2cdfb4d5f" /><Relationship Type="http://schemas.openxmlformats.org/officeDocument/2006/relationships/notesMaster" Target="/ppt/notesMasters/notesMaster1.xml" Id="Raaec1a463b5f462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54bba1234c84301" /><Relationship Type="http://schemas.openxmlformats.org/officeDocument/2006/relationships/notesMaster" Target="/ppt/notesMasters/notesMaster1.xml" Id="Rbaab3569a62f4f1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f7437a30e534b22" /><Relationship Type="http://schemas.openxmlformats.org/officeDocument/2006/relationships/notesMaster" Target="/ppt/notesMasters/notesMaster1.xml" Id="R6c14787b3240481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9210e0c13aa4fbc" /><Relationship Type="http://schemas.openxmlformats.org/officeDocument/2006/relationships/notesMaster" Target="/ppt/notesMasters/notesMaster1.xml" Id="R01810e40b405484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8ff36d82c17466d" /><Relationship Type="http://schemas.openxmlformats.org/officeDocument/2006/relationships/notesMaster" Target="/ppt/notesMasters/notesMaster1.xml" Id="R7a26da5f7090424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801981860614bff" /><Relationship Type="http://schemas.openxmlformats.org/officeDocument/2006/relationships/notesMaster" Target="/ppt/notesMasters/notesMaster1.xml" Id="Rea3080ccd3584ea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e3c596d8ee24dd0" /><Relationship Type="http://schemas.openxmlformats.org/officeDocument/2006/relationships/notesMaster" Target="/ppt/notesMasters/notesMaster1.xml" Id="R4f72eb7882bc490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70897bd40534d70" /><Relationship Type="http://schemas.openxmlformats.org/officeDocument/2006/relationships/notesMaster" Target="/ppt/notesMasters/notesMaster1.xml" Id="R2b50bf04a2b04a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Facilitator opening: explain that WPGIS is a controlled visualisation and workflow platform, not a replacement for approved source systems or policy.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Facilitator: allow 25–35 minutes for the circuit, then debrief using the scope–read–interpret–act–assure decision chain.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confirming where users obtain the current training resources and how to report access, evidence or audit issues.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WPGIS production application and local module screenshots, accessed 23 August 2026.</a:t>
            </a:r>
          </a:p>
          <a:p xmlns:a="http://schemas.openxmlformats.org/drawingml/2006/main">
            <a:r>
              <a:t>- WPGIS Training Workpack v1.0, PNG Sustainable Development Program.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5070d24b57410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9f652ba64b4daa" /><Relationship Type="http://schemas.openxmlformats.org/officeDocument/2006/relationships/slideLayout" Target="/ppt/slideLayouts/slideLayout1.xml" Id="Rf948bf245ef340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48bf245ef340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b6e6997f94b7b" /><Relationship Type="http://schemas.openxmlformats.org/officeDocument/2006/relationships/image" Target="/ppt/media/image.png" Id="Re9dc074bbda34e52" /><Relationship Type="http://schemas.openxmlformats.org/officeDocument/2006/relationships/image" Target="/ppt/media/image2.png" Id="R2164590d3130428c" /><Relationship Type="http://schemas.openxmlformats.org/officeDocument/2006/relationships/notesSlide" Target="/ppt/notesSlides/notesSlide1.xml" Id="Rc5e171f241ee46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89b6227a44448" /><Relationship Type="http://schemas.openxmlformats.org/officeDocument/2006/relationships/notesSlide" Target="/ppt/notesSlides/notesSlide2.xml" Id="Rf3127e1cf3f840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2335532a140fc" /><Relationship Type="http://schemas.openxmlformats.org/officeDocument/2006/relationships/notesSlide" Target="/ppt/notesSlides/notesSlide3.xml" Id="R9b6833179a4941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39ade64a24989" /><Relationship Type="http://schemas.openxmlformats.org/officeDocument/2006/relationships/notesSlide" Target="/ppt/notesSlides/notesSlide4.xml" Id="Rd45de287e4054a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ca3b5a11ee4137" /><Relationship Type="http://schemas.openxmlformats.org/officeDocument/2006/relationships/notesSlide" Target="/ppt/notesSlides/notesSlide5.xml" Id="R6d58cde70d1f42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b2ea20a6e84101" /><Relationship Type="http://schemas.openxmlformats.org/officeDocument/2006/relationships/image" Target="/ppt/media/image.jpeg" Id="R3c27038a114d432a" /><Relationship Type="http://schemas.openxmlformats.org/officeDocument/2006/relationships/notesSlide" Target="/ppt/notesSlides/notesSlide6.xml" Id="R84febf78752e4c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5a3d911dc438b" /><Relationship Type="http://schemas.openxmlformats.org/officeDocument/2006/relationships/notesSlide" Target="/ppt/notesSlides/notesSlide7.xml" Id="R01035db7c548474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4973325504122" /><Relationship Type="http://schemas.openxmlformats.org/officeDocument/2006/relationships/image" Target="/ppt/media/image3.png" Id="R2c1ec2b23a3b48b4" /><Relationship Type="http://schemas.openxmlformats.org/officeDocument/2006/relationships/notesSlide" Target="/ppt/notesSlides/notesSlide8.xml" Id="R4b74752614d14a1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d96b3c99c14375" /><Relationship Type="http://schemas.openxmlformats.org/officeDocument/2006/relationships/image" Target="/ppt/media/image2.jpeg" Id="R5a63c9e791a1430c" /><Relationship Type="http://schemas.openxmlformats.org/officeDocument/2006/relationships/notesSlide" Target="/ppt/notesSlides/notesSlide9.xml" Id="R32654c384a7940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589ee65bc41b8" /><Relationship Type="http://schemas.openxmlformats.org/officeDocument/2006/relationships/image" Target="/ppt/media/image3.jpeg" Id="Rb8cce16b8dfe4ab3" /><Relationship Type="http://schemas.openxmlformats.org/officeDocument/2006/relationships/notesSlide" Target="/ppt/notesSlides/notesSlide10.xml" Id="Rddf633d171704b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bbed5697474d10" /><Relationship Type="http://schemas.openxmlformats.org/officeDocument/2006/relationships/notesSlide" Target="/ppt/notesSlides/notesSlide11.xml" Id="Re575541f84ad4c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78ed33af3c48d2" /><Relationship Type="http://schemas.openxmlformats.org/officeDocument/2006/relationships/notesSlide" Target="/ppt/notesSlides/notesSlide12.xml" Id="R37047139ab3e487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4952e5f44746f2" /><Relationship Type="http://schemas.openxmlformats.org/officeDocument/2006/relationships/notesSlide" Target="/ppt/notesSlides/notesSlide13.xml" Id="R66997a44e5b7485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04d2842fb34213" /><Relationship Type="http://schemas.openxmlformats.org/officeDocument/2006/relationships/image" Target="/ppt/media/image4.png" Id="Rdd1bdbb4fd8c46d5" /><Relationship Type="http://schemas.openxmlformats.org/officeDocument/2006/relationships/notesSlide" Target="/ppt/notesSlides/notesSlide14.xml" Id="R3fdf700d0cf6457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4373c7998e4e64" /><Relationship Type="http://schemas.openxmlformats.org/officeDocument/2006/relationships/notesSlide" Target="/ppt/notesSlides/notesSlide15.xml" Id="R03c45ce80fe14e7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2202b5402419e" /><Relationship Type="http://schemas.openxmlformats.org/officeDocument/2006/relationships/notesSlide" Target="/ppt/notesSlides/notesSlide16.xml" Id="Rf3b4c4d5b5e5465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0a00d44f5e4629" /><Relationship Type="http://schemas.openxmlformats.org/officeDocument/2006/relationships/image" Target="/ppt/media/image5.png" Id="R7d84e4a4d25d44a6" /><Relationship Type="http://schemas.openxmlformats.org/officeDocument/2006/relationships/notesSlide" Target="/ppt/notesSlides/notesSlide17.xml" Id="Raccd138cdc5f44c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ad42680764771" /><Relationship Type="http://schemas.openxmlformats.org/officeDocument/2006/relationships/notesSlide" Target="/ppt/notesSlides/notesSlide18.xml" Id="Ra8ce63469b3b432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3720835ad46e9" /><Relationship Type="http://schemas.openxmlformats.org/officeDocument/2006/relationships/notesSlide" Target="/ppt/notesSlides/notesSlide19.xml" Id="R5ccb35e2448444c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dac66f450245e7" /><Relationship Type="http://schemas.openxmlformats.org/officeDocument/2006/relationships/image" Target="/ppt/media/image6.png" Id="R7220ad964a1d4ef2" /><Relationship Type="http://schemas.openxmlformats.org/officeDocument/2006/relationships/notesSlide" Target="/ppt/notesSlides/notesSlide20.xml" Id="Rf2f707a7ef9349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38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43CE2-9B2A-4341-828F-175DD765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dc074bbda34e52"/>
          <a:stretch xmlns:a="http://schemas.openxmlformats.org/drawingml/2006/main"/>
        </p:blipFill>
        <p:spPr>
          <a:xfrm xmlns:a="http://schemas.openxmlformats.org/drawingml/2006/main">
            <a:off x="996623" y="552450"/>
            <a:ext cx="1797704" cy="876300"/>
          </a:xfrm>
          <a:prstGeom xmlns:a="http://schemas.openxmlformats.org/drawingml/2006/main" prst="roundRect">
            <a:avLst>
              <a:gd name="adj" fmla="val 13043"/>
            </a:avLst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651A82-0B7D-43A4-9785-1B045A75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33575"/>
            <a:ext cx="542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7A1F"/>
                </a:solidFill>
              </a:defRPr>
            </a:pPr>
            <a:r>
              <a:rPr sz="1200" b="1">
                <a:solidFill>
                  <a:srgbClr val="F47A1F"/>
                </a:solidFill>
              </a:rPr>
              <a:t>WESTERN PROVINCE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416C50-5DB1-461B-A2B7-2823038C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WPGIS user training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D479A5-4B78-4DD2-B381-5FD53CA0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76575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8E7E0"/>
                </a:solidFill>
              </a:defRPr>
            </a:pPr>
            <a:r>
              <a:rPr sz="1725" b="0">
                <a:solidFill>
                  <a:srgbClr val="D8E7E0"/>
                </a:solidFill>
              </a:rPr>
              <a:t>From secure sign-in to evidence-aware decisions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973CFE-8B4E-4EAB-A518-4A703351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48100"/>
            <a:ext cx="666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CCC3"/>
                </a:solidFill>
              </a:defRPr>
            </a:pPr>
            <a:r>
              <a:rPr sz="1275" b="0">
                <a:solidFill>
                  <a:srgbClr val="B8CCC3"/>
                </a:solidFill>
              </a:rPr>
              <a:t>Access Atlas · Intelligence Hub · Maintenance · Programme · Finance · Administration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64590d3130428c"/>
          <a:stretch xmlns:a="http://schemas.openxmlformats.org/drawingml/2006/main"/>
        </p:blipFill>
        <p:spPr>
          <a:xfrm xmlns:a="http://schemas.openxmlformats.org/drawingml/2006/main">
            <a:off x="8143875" y="1762125"/>
            <a:ext cx="2667000" cy="26670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718271-E67A-41BC-B0C0-4DC7E57C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810125"/>
            <a:ext cx="3571875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9D228-9C27-4B1F-9951-B833B875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962525"/>
            <a:ext cx="3095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382E"/>
                </a:solidFill>
              </a:defRPr>
            </a:pPr>
            <a:r>
              <a:rPr sz="1350" b="1">
                <a:solidFill>
                  <a:srgbClr val="07382E"/>
                </a:solidFill>
              </a:rPr>
              <a:t>Use the map. Read the evidence. Keep the audit trail.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0B199-2178-4430-850E-A40B276A0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34125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B8CCC3"/>
                </a:solidFill>
              </a:defRPr>
            </a:pPr>
            <a:r>
              <a:rPr sz="825" b="0">
                <a:solidFill>
                  <a:srgbClr val="B8CCC3"/>
                </a:solidFill>
              </a:rPr>
              <a:t>PNGSDP Enabling Services · 23 August 2026</a:t>
            </a:r>
          </a:p>
        </p:txBody>
      </p:sp>
    </p:spTree>
    <p:extLst>
      <p:ext uri="{BB962C8B-B14F-4D97-AF65-F5344CB8AC3E}">
        <p14:creationId xmlns:p14="http://schemas.microsoft.com/office/powerpoint/2010/main" val="11022933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28410F9-457C-4B88-B236-8BE9FDF4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157FE-1563-4C62-9E8F-FC3F9F539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ORIENTATION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7C4DF1-21C6-4BFA-A9DC-1F39758A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What you will be able to 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763D84-1D91-4813-8ED6-F1BAA2BD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Complete the session ready to navigate, question, update and assure the platform responsibly.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F356A1-23CF-49DF-B652-997A53E0C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E34D9-DD5D-4C46-A360-D71875FF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4B1908-BA84-42FC-967F-76937FA6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09750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5E3BB1-8818-43FD-AAA8-C571EB484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09750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1F6FB1-909C-46CA-93F3-D1062F3C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952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E32D12-0301-41D6-9262-B046FFC4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1943100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Sign in securely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843CB2-26E4-4C9D-B463-E2EA60F1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314575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Use the authorised email and one-time PIN without sharing credentials.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E099D8-55AA-420B-89E2-28B5FDC02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809750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15DB11-5DA6-4EFD-8996-31FC0643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809750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37745F-4EC4-4243-BB26-8733A5C4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52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FF1A2C-5B5B-45FD-A292-D0D7CD39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943100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Set the scope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DA1CF7-8699-4AB2-9EF4-574F00F7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314575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Choose province, district, LLG, ward and the relevant layer before interpreting a result.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682E7-A660-4666-9EB3-69EC0AD0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809750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32E807-4811-40A3-9C42-10BFCF0B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809750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4F87BE-548C-4C16-ADA9-FF5C02EC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1952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302FFF-08D8-444F-A961-5DDCBBA6E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1943100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Ask Sibala well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B8E7C4-D747-4645-8D62-A82FAA2F0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2314575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Frame evidence-grounded questions and recognise limitations or missing source data.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A69B66-E3D8-4E68-B4AA-907C48E6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62375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7AF511-4D46-407F-A724-7EBC333B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62375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C56FEE-4A9B-4705-AB47-6782FF23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9052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6F4232-E343-4BE3-B0BA-E399892FA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3895725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Progress work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7BAF5E-A076-4528-8DC7-CB399AA4B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267200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Update maintenance, project and finance workflows through the correct approval path.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ECF1C5-4E43-4067-B952-67B4F54C8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62375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54AD9B-B756-4797-9E8A-BBDB5046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62375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6B43EA-ED53-4137-B0E2-3DC90D28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052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6BE502A-4163-49CD-9313-D0C5E66C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895725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Read leadership views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D4849BE-7256-4192-9C3A-883B0E4B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267200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Interpret CEO, O&amp;M, service and expenditure indicators without over-claiming.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30291EA-C3BA-4CC1-B7FD-FCC1DAD4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762375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27E617B-236B-41C8-987F-E1E1648E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762375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D108B72-534C-4369-BD2A-89121C53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9052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C08F558-66B3-4EE3-B3BE-990023985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895725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Protect the evidence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0028EAC-E8D6-47AA-9673-B392B1B20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267200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Preserve source truth, privacy, audit history and role-based access.</a:t>
            </a:r>
          </a:p>
        </p:txBody>
      </p:sp>
    </p:spTree>
    <p:extLst>
      <p:ext uri="{BB962C8B-B14F-4D97-AF65-F5344CB8AC3E}">
        <p14:creationId xmlns:p14="http://schemas.microsoft.com/office/powerpoint/2010/main" val="16384730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1A2DF7E-EE6A-414D-A556-5439440E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59B677-9CBA-4701-869D-501B3BF4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OPERATING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77D1F7-E9FB-427B-8F9C-01FDE7CF5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How WPGIS turns scattered data into governed visibility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521550-8AA4-4728-8E9E-E3B29744C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The display is only the front end; source records, the controlled working copy and audit trails remain distinct.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033C71-6865-4EF4-BD53-D71E9720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C91CF-2FD4-46C6-B442-3D5632B63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E228C4-4DDC-4BB3-9344-69EAD729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431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E4A9FA-37A0-42A8-BBA2-F5BF4E6B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431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11338E-8BE1-4D3F-AD40-B31D09AB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860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F2BA39-E0C7-4EE4-8E9D-BDADD81E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2764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Source truth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97D1F0-27F1-4CAD-90B6-E531C677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479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Access population database, ArcGIS layers and approved operational registers.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1A75F-37E1-49A5-8938-C2C7873F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213" y="28003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1CF6DC-A159-4E52-BCB8-1D2D730D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21431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BFBD81-1369-4B1D-90C7-8826ABD0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21431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C94BA-517C-4838-B488-0E6AAAB6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6163" y="22860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EDAE65-9A8A-4470-AEA7-C31A87AD3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9563" y="22764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Controlled working copy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3673EC-1B75-4C3E-932E-8BA6C6C9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6479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Optimised web layers and Cloudflare D1 tables used for current operations.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DEA51C-AA16-4CD6-B830-FF7B09DA3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8003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E52FCB-39FC-4BD7-A27B-E8538F5C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1431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D2ADD0-B7E5-400F-B679-B32DD313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1431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64EC6D-90D3-4B6D-898C-C6817B98C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2860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B0E8C2-FF40-47A5-8ECB-E0580156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2764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Application modules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B89187-9B38-417C-8206-3234B44D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6479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Maps, dashboards, workflows, administration and Sibala Dalagi.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C4DF0C-EA79-4734-9FB7-DB2BA9BE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4438" y="28003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4C0CA4-46C9-47F4-97FD-694AD16F4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21431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9725E6-84A4-4166-A3D2-4C2755447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21431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C98D5E-148A-4DC8-8850-E80C1C11C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6388" y="22860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BB20B5-01AA-43B8-9DF9-A392F1EDA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9788" y="22764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Decision &amp; assurance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BB620F-C77D-46E7-9691-501D939B0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5438" y="26479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Leadership visibility, approvals, evidence dates, limitations and audit history.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5D46A4C-0B6D-4152-A9A3-CF3CA53F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24375"/>
            <a:ext cx="990600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C576D9C-D19F-4B9F-8B08-EF2EBC11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958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C8D52"/>
                </a:solidFill>
              </a:defRPr>
            </a:pPr>
            <a:r>
              <a:rPr sz="975" b="1">
                <a:solidFill>
                  <a:srgbClr val="1C8D52"/>
                </a:solidFill>
              </a:rPr>
              <a:t>SECURITY LAYERS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E1A5243-68B7-48D3-B778-FFA0D5FB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62525"/>
            <a:ext cx="923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382E"/>
                </a:solidFill>
              </a:defRPr>
            </a:pPr>
            <a:r>
              <a:rPr sz="1350" b="1">
                <a:solidFill>
                  <a:srgbClr val="07382E"/>
                </a:solidFill>
              </a:rPr>
              <a:t>Cloudflare Access OTP  →  role-restricted routes  →  protected API secrets  →  D1 audit history</a:t>
            </a:r>
          </a:p>
        </p:txBody>
      </p:sp>
    </p:spTree>
    <p:extLst>
      <p:ext uri="{BB962C8B-B14F-4D97-AF65-F5344CB8AC3E}">
        <p14:creationId xmlns:p14="http://schemas.microsoft.com/office/powerpoint/2010/main" val="13585684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636D044-B843-42A4-840B-9480235C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842A2-BBEF-49CA-B63E-F19DCFD8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ORIENTATION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90BDAC-8D20-4191-A3F7-31BBC15B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Choose the right workspace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90C2E-A4E2-4734-A8E4-F6BA4EF0B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Start with the decision you need to make—not with the most colourful layer.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510ACF-A25A-4D6B-BBEB-FC98066D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6B189-FD74-4067-B877-60C1CE9A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065A5-FE9B-4FF8-A6C5-8FDD92B8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762125"/>
            <a:ext cx="5381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F964D8-49CF-468E-86E8-0F0FCD27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762125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E5CB83-D20A-4F1F-BDE0-C0B12672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895475"/>
            <a:ext cx="4962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Access Atlas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10308A-A692-498E-978A-24A16AA6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266950"/>
            <a:ext cx="4924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People, places, services, infrastructure and map pop-ups.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EC7428-9320-4DE2-B12C-2515C4341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62125"/>
            <a:ext cx="5381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CE68AE-2B39-45B2-91E2-AAE5B6ED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62125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76CAD6-9269-434D-A3B4-2BA678454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895475"/>
            <a:ext cx="4962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Intelligence Hub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963743-FC56-4E85-91C8-C611695B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266950"/>
            <a:ext cx="4924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Evidence synthesis, gaps and leadership-ready briefing.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740825-61DA-48A8-9477-263D9BC8E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143250"/>
            <a:ext cx="5381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89C63F-FBEC-4817-AA68-215C4C6B9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143250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6D1937-6D67-421D-BB5D-5D75241F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276600"/>
            <a:ext cx="4962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Maintenance Command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B43891-BF31-44FB-924E-12BADC141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648075"/>
            <a:ext cx="4924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Airstrips, landing sites, borewells, towers and O&amp;M reporting.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9123BC-27A5-4D54-820F-A554A5B5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43250"/>
            <a:ext cx="5381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EA9280-2176-4E56-B816-40D1A409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43250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11BAF4-B592-4C6D-868C-CE047B6B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276600"/>
            <a:ext cx="4962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Programme Office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0614A9-BDD0-42D6-A013-131E191A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48075"/>
            <a:ext cx="4924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Tasking, project plans, approvals, Gantt views and CEO monitoring.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662377-2ED9-4707-A398-EF83E527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24375"/>
            <a:ext cx="5381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E42797-BD15-4625-920E-A1A570B7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24375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345AB4-24A5-4FE4-AE81-05BDB60F1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657725"/>
            <a:ext cx="4962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Finance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8CA17E-12E0-4A21-9686-AAA5A056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029200"/>
            <a:ext cx="4924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PRF workflow, budget-line visibility and expenditure geography.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97200E-878F-4EFA-A3D9-EFBFE659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24375"/>
            <a:ext cx="5381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2371F6-F416-4485-889F-B81D73A3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24375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3D3D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A99075E-870F-4A9A-98E7-20B05155F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57725"/>
            <a:ext cx="4962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Administration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BFD4C9A-6567-425C-AD11-2F8B208A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29200"/>
            <a:ext cx="4924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Restricted record updates, data quality, usage and audit assurance.</a:t>
            </a:r>
          </a:p>
        </p:txBody>
      </p:sp>
    </p:spTree>
    <p:extLst>
      <p:ext uri="{BB962C8B-B14F-4D97-AF65-F5344CB8AC3E}">
        <p14:creationId xmlns:p14="http://schemas.microsoft.com/office/powerpoint/2010/main" val="3979943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936BB90-A513-41EB-9E5E-2FF0AF7D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AC502-960A-4FB9-B21D-16641EEF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SECURE ACCESS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48CB6D-BDC7-4749-8879-26D7E30C3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Sign in with your authorised PNGSDP email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D7AD44-AA10-4F21-84ED-C10F1FA6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Cloudflare Access sends a one-time PIN. Access is evaluated again for restricted administration routes.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DD935-34CA-40C0-BFAE-3BFAC346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F5F717-049A-4E8E-9E3B-65CFC85CA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F4C5C-9B69-4B79-A1E4-3386025A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DEEE96-77D6-4288-AAF4-ED3B3BBE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8B422-06BA-4FA0-91BB-80891F364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907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ED56E7-6E3B-4675-9DF1-070D9C2A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1812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Open wpgis.org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C1AC40-60C4-472D-9CEA-79B92A62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Use a modern browser and the exact HTTPS address.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9C0C94-6ACD-4EFC-9DE4-5AFA3CD9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213" y="27051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F02FE2-4CCD-4D0F-8ED2-2FA1E6D6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20478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D5E6E9-3265-4A31-9F8F-36C706FD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20478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248364-DA3B-47DE-8BE1-D6F56EA13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6163" y="21907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61CBF3-6C1C-4ED9-A044-D971FE63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9563" y="21812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Enter your email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2236A8-A206-4A11-968F-459962D5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5527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Use your authorised @pngsdp.org address.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758904-0CDC-42C2-8009-8F1A056E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7051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78EF13-7AA8-4025-8013-96865297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478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0CA372-99FC-42C0-930B-8A915492B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478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D4643B-BC37-4550-B5C5-0B5FE68F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1907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61D5B4-BA35-477F-8A51-17157966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1812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Receive the PIN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EBCBE4-E74A-49A9-BB80-2DCC6304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5527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Retrieve the time-limited code from the same mailbox.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E53391-C7F9-43EF-8A86-EB6A9C86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4438" y="27051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449C67-C9A4-4057-AAA8-8EA82A9C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20478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D1B858-6228-49D9-A49B-3B5475E0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20478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64E2D6-1783-4E7B-AC1F-FD958698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6388" y="21907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E6B99B1-A8A8-4A5C-9C65-698F9AE7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9788" y="21812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Access your role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F072BDE-C0D2-4F6F-979B-68E069DC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5438" y="25527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General users see protected modules; only authorised administrators reach write routes.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F4B856A-40E4-4FAD-8CC1-55DB4C90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476750"/>
            <a:ext cx="904875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3D8"/>
          </a:solidFill>
          <a:ln xmlns:a="http://schemas.openxmlformats.org/drawingml/2006/main" w="9525">
            <a:solidFill>
              <a:srgbClr val="F0AE0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5C048BD-11B8-41C9-B167-47F2479F6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657725"/>
            <a:ext cx="847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Never share the PIN, password, API key or authenticated browser session. If access looks wrong, stop and contact the administrator—do not work around the control.</a:t>
            </a:r>
          </a:p>
        </p:txBody>
      </p:sp>
    </p:spTree>
    <p:extLst>
      <p:ext uri="{BB962C8B-B14F-4D97-AF65-F5344CB8AC3E}">
        <p14:creationId xmlns:p14="http://schemas.microsoft.com/office/powerpoint/2010/main" val="3717874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75B6AB-67AD-4786-AC99-47D55689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C91772-8A3E-4CEA-B6D6-6CF740E2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ACCESS ATLAS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82A80-942D-4AFB-87CC-7AF2FEC3F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Explore the province without losing the evidence context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71D025-F412-4A79-99E8-7B9D89E76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The map opens at Western Province extent with limited surrounding context for orientation.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6BE48-2E8A-406B-83EE-601125579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654C2-19CC-4A7D-B567-603B3329A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6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27038a114d432a"/>
          <a:srcRect xmlns:a="http://schemas.openxmlformats.org/drawingml/2006/main" l="0" t="681" r="0" b="6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875" y="1809750"/>
            <a:ext cx="7381875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3F46A7-A9C9-455A-96E5-FBFE7C0C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809750"/>
            <a:ext cx="3476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F3A3C4-FDF1-4816-8036-0BC587131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809750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B3AFB8-86FE-43F7-83EF-E956FAD8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1943100"/>
            <a:ext cx="3057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1 · Set scope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AEB273-FAC0-4D41-989C-4C24BFAD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2314575"/>
            <a:ext cx="3019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Choose All, district or LLG before reading statistics.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70BF56-F9F3-4C7A-9763-D2E59E94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114675"/>
            <a:ext cx="3476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0CD0B-D516-4167-8FAD-5B38E271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114675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3C7FA2-0D96-4790-ADE7-21C71AE9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3248025"/>
            <a:ext cx="3057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2 · Select a layer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B31C3A-BEF2-48FC-89CA-DE8F2ECE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3619500"/>
            <a:ext cx="3019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Open the relevant community, water, transport, service, tower, CMCA or programme layer.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B5E9BE-01F4-40FB-BDFE-C9400C2D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419600"/>
            <a:ext cx="347662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A9E6AC-D0A3-48B2-B3E9-6DCBB80D5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419600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7CA7BA-2D0D-42D8-BBBA-3F8964DA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4552950"/>
            <a:ext cx="3057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3 · Inspect detail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F95A3E-98E7-43D5-8F05-AED48AE9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4924425"/>
            <a:ext cx="30194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Hover for a summary; click for the governed record and source context.</a:t>
            </a:r>
          </a:p>
        </p:txBody>
      </p:sp>
    </p:spTree>
    <p:extLst>
      <p:ext uri="{BB962C8B-B14F-4D97-AF65-F5344CB8AC3E}">
        <p14:creationId xmlns:p14="http://schemas.microsoft.com/office/powerpoint/2010/main" val="12379196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89FEDA3-9C78-4B38-AAEA-63C3C192A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8E3A96-CE58-4699-A0CF-012AA091F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ACCESS ATLAS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89BF1-B886-4165-92BB-1EB95A27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Read layers and statistics in the correct order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F83CDD-B232-4A26-BF64-1C4BF707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Counts describe mapped records within the active scope; they do not automatically prove functionality, service or coverage.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1C8A4-5682-406D-ADD4-FCB60D4A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E0DA06-4B8C-4A26-AFE2-61536E25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B8596-A899-44DA-BF09-7CB04B0B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573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61A951-A8EA-4FCA-A4C5-31B7F4415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573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F2A132-A102-41AE-8016-BA386B93C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002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616C87-23B6-450E-8ADC-5CE66693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19907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Administrative filter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FBC1C-D21A-4F12-AFAB-F82E50F4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622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Province → district → LLG → ward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67E37B-CF94-45D9-A4E1-88022CA8E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213" y="25146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58E5DA-0812-4CE0-8C19-16859AF8B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18573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F03D71-2964-42EA-9993-AF3A4B155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18573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FD8680-43B2-4CC2-B6D2-F209BBDB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6163" y="20002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9540DB-D417-4617-988C-8E327004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9563" y="19907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Layer filter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8ACD44-A442-47C2-9F61-EAB279E6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3622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Community, CMCA, water, transport, tower, facility or programme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79F8B-B628-454D-BDFA-D0C1D280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5146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15BCD3-F0A3-44AA-80B7-A2BF2730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8573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3C8A67-851C-493C-8B12-6E6B32DB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8573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2281BF-4818-4CB1-81E4-2E2FEBD8F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E050D0-24D1-4EDB-AD74-740B1A1F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19907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Statistic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27D411-1325-46EF-B4FA-A95ECD4F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3622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Count, population, status mix or coverage estimate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202577-5B3D-4CC2-A527-F8A94C447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4438" y="25146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DBBEDC-7379-434A-8E06-C735218E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18573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AB07F0-E704-445F-BC37-C6DA48C8D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18573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4E9A17F-B98D-428F-93F3-4FCA6856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6388" y="20002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31253B7-6BC1-4A77-BAAF-A3619758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9788" y="19907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Evidence check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06479C4-8D8E-4000-B2B5-0FB94708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5438" y="23622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Source, date, status, limitation and unmatched records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7F1D4C-FE32-43CC-84DD-24A3350A5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191000"/>
            <a:ext cx="26479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E2F2E7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790EF53-D216-48FB-A876-A9117DAB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257675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8D52"/>
                </a:solidFill>
              </a:defRPr>
            </a:pPr>
            <a:r>
              <a:rPr sz="900" b="1">
                <a:solidFill>
                  <a:srgbClr val="1C8D52"/>
                </a:solidFill>
              </a:rPr>
              <a:t>GREEN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C27ADA3-F0B0-487C-90BD-D553A0234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467225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31F"/>
                </a:solidFill>
              </a:defRPr>
            </a:pPr>
            <a:r>
              <a:rPr sz="975" b="1">
                <a:solidFill>
                  <a:srgbClr val="15231F"/>
                </a:solidFill>
              </a:rPr>
              <a:t>Functional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2B84A4A-DB60-47A6-BE71-3618B453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191000"/>
            <a:ext cx="26479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3C7"/>
          </a:solidFill>
          <a:ln xmlns:a="http://schemas.openxmlformats.org/drawingml/2006/main" w="9525">
            <a:solidFill>
              <a:srgbClr val="F0AE00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0BCEB1B-057A-46BA-B122-028F5D23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257675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0AE00"/>
                </a:solidFill>
              </a:defRPr>
            </a:pPr>
            <a:r>
              <a:rPr sz="900" b="1">
                <a:solidFill>
                  <a:srgbClr val="F0AE00"/>
                </a:solidFill>
              </a:rPr>
              <a:t>YELLOW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6737D12-4E27-4299-873F-60FE7890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467225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31F"/>
                </a:solidFill>
              </a:defRPr>
            </a:pPr>
            <a:r>
              <a:rPr sz="975" b="1">
                <a:solidFill>
                  <a:srgbClr val="15231F"/>
                </a:solidFill>
              </a:rPr>
              <a:t>Work in progress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4E9686A-C23A-4DF5-9635-6BDDE1B92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191000"/>
            <a:ext cx="26479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DE5D2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FD75CE9-704A-45BC-A80C-151F4B42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4257675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47A1F"/>
                </a:solidFill>
              </a:defRPr>
            </a:pPr>
            <a:r>
              <a:rPr sz="900" b="1">
                <a:solidFill>
                  <a:srgbClr val="F47A1F"/>
                </a:solidFill>
              </a:rPr>
              <a:t>ORANGE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7F4FEB3-8B7F-475E-BF58-D61CA3B62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4467225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31F"/>
                </a:solidFill>
              </a:defRPr>
            </a:pPr>
            <a:r>
              <a:rPr sz="975" b="1">
                <a:solidFill>
                  <a:srgbClr val="15231F"/>
                </a:solidFill>
              </a:rPr>
              <a:t>Planned / verify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3CF6E9A-8658-464A-B7F3-AD67ADAE2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191000"/>
            <a:ext cx="26479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8DCDC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8BAC2A9-D755-4888-9820-CD1D12BB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4257675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CC3D3D"/>
                </a:solidFill>
              </a:defRPr>
            </a:pPr>
            <a:r>
              <a:rPr sz="900" b="1">
                <a:solidFill>
                  <a:srgbClr val="CC3D3D"/>
                </a:solidFill>
              </a:rPr>
              <a:t>RED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AB6C5DF-1112-43E5-9867-E491058AF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4467225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31F"/>
                </a:solidFill>
              </a:defRPr>
            </a:pPr>
            <a:r>
              <a:rPr sz="975" b="1">
                <a:solidFill>
                  <a:srgbClr val="15231F"/>
                </a:solidFill>
              </a:rPr>
              <a:t>Not functional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79042F4-B04C-4E75-90B9-F41AF023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095875"/>
            <a:ext cx="8286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F90A3B5-4B5E-49E8-92A0-03D0594B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4827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7382E"/>
                </a:solidFill>
              </a:defRPr>
            </a:pPr>
            <a:r>
              <a:rPr sz="1200" b="1">
                <a:solidFill>
                  <a:srgbClr val="07382E"/>
                </a:solidFill>
              </a:rPr>
              <a:t>Reset incompatible filters before the next question. A prior district, LLG or status selection can change the meaning of every visible number.</a:t>
            </a:r>
          </a:p>
        </p:txBody>
      </p:sp>
    </p:spTree>
    <p:extLst>
      <p:ext uri="{BB962C8B-B14F-4D97-AF65-F5344CB8AC3E}">
        <p14:creationId xmlns:p14="http://schemas.microsoft.com/office/powerpoint/2010/main" val="10866281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598C0D-C1DB-481B-9F89-682432A8C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401D2-6B76-4BCA-99CB-28444539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SIBALA DALAGI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453F04-A811-4F5B-8487-A44A672D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Ask questions the evidence can answer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1564AF-7302-4745-A9AF-2BA1D193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Sibala interprets approved GIS and database evidence; the map calculations remain authoritative for location, counts and distance context.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7FF8F0-759B-4BE8-B6FC-E11372A4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26AD9-29BB-4000-A347-78BC1C37B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8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1ec2b23a3b48b4"/>
          <a:stretch xmlns:a="http://schemas.openxmlformats.org/drawingml/2006/main"/>
        </p:blipFill>
        <p:spPr>
          <a:xfrm xmlns:a="http://schemas.openxmlformats.org/drawingml/2006/main">
            <a:off x="619125" y="1940211"/>
            <a:ext cx="2476500" cy="2263204"/>
          </a:xfrm>
          <a:prstGeom xmlns:a="http://schemas.openxmlformats.org/drawingml/2006/main" prst="roundRect">
            <a:avLst>
              <a:gd name="adj" fmla="val 4615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F0EDA6-8D93-4ECA-A64D-C5CE206C4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714500"/>
            <a:ext cx="7953375" cy="1000125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2DA7D3-546B-4071-B501-1FAC7AEF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714500"/>
            <a:ext cx="85725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30376A-DAE9-45EB-BEF6-92E8B0E6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1847850"/>
            <a:ext cx="75342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Use this structure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FBE8E-DB6B-4567-A10E-6CECC34D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219325"/>
            <a:ext cx="74961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Place + administrative scope + asset/service + status/time + evidence requirement + limitation.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A415A-DDF5-4024-B8AA-CE7E4D88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86075"/>
            <a:ext cx="3810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13562D-23C2-4271-969E-A1ACC9EF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86075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0AD4CD-EB91-40FE-890D-9B9CB07E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019425"/>
            <a:ext cx="3390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Strong question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9EED5F-14EE-4DDA-8829-96B2A264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90900"/>
            <a:ext cx="335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Which functional borewells are mapped in Balimo Urban LLG, and what mapped population lies within 3 km? State the evidence date.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337EFC-CF3E-4F8D-9E34-4F3F55450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86075"/>
            <a:ext cx="3810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32259-9744-47A2-8FCC-4B4A347F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86075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3D3D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DD15C1-BFD5-4E7F-A6FD-EC997BDD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019425"/>
            <a:ext cx="3390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Weak question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7C384D-29CC-49CC-9A3D-F994FF1E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390900"/>
            <a:ext cx="335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Is everyone in Balimo covered by water?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192447-3841-4FF0-8AA5-E6FA10C46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524375"/>
            <a:ext cx="7953375" cy="10477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3D8"/>
          </a:solidFill>
          <a:ln xmlns:a="http://schemas.openxmlformats.org/drawingml/2006/main" w="9525">
            <a:solidFill>
              <a:srgbClr val="F0AE0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56DE22-2E22-47C3-8A0C-D78500AED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676775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7A1F"/>
                </a:solidFill>
              </a:defRPr>
            </a:pPr>
            <a:r>
              <a:rPr sz="1200" b="1">
                <a:solidFill>
                  <a:srgbClr val="F47A1F"/>
                </a:solidFill>
              </a:rPr>
              <a:t>If evidence is missing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6ABF4D-B44F-4CCF-ADB2-FBE200B32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62525"/>
            <a:ext cx="7381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07382E"/>
                </a:solidFill>
              </a:defRPr>
            </a:pPr>
            <a:r>
              <a:rPr sz="1125" b="0">
                <a:solidFill>
                  <a:srgbClr val="07382E"/>
                </a:solidFill>
              </a:rPr>
              <a:t>Sibala should identify the gap, name the available source and recommend verification. It must not invent a coordinate, route, status, schedule or population result.</a:t>
            </a:r>
          </a:p>
        </p:txBody>
      </p:sp>
    </p:spTree>
    <p:extLst>
      <p:ext uri="{BB962C8B-B14F-4D97-AF65-F5344CB8AC3E}">
        <p14:creationId xmlns:p14="http://schemas.microsoft.com/office/powerpoint/2010/main" val="6999980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618CE1-C974-4504-8E32-11CF4D693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92A58E-73C2-4DC9-8522-7DFD24EE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INTELLIGENCE HUB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524374-5013-45D1-BE47-E3573F7D6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Convert evidence into a decision brief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C1B66-0347-4C08-9614-A7E47EAC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Use the Hub when the question spans multiple services, programmes or evidence sources.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63874-B69B-4515-A783-245BF7E8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A8929-5A74-40BF-ADAC-EC9F53F5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9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63c9e791a1430c"/>
          <a:srcRect xmlns:a="http://schemas.openxmlformats.org/drawingml/2006/main" l="1896" t="0" r="18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875" y="1762125"/>
            <a:ext cx="7000875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91B98-F802-4C1D-921F-5653E3D8D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1762125"/>
            <a:ext cx="3857625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415004-15F8-47D3-9E2F-711D612D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1762125"/>
            <a:ext cx="85725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294BB-2BF4-42CD-9DB6-4CE72B62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1895475"/>
            <a:ext cx="3438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Decision question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BED1C4-16F3-42A2-8562-1DF7D42E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266950"/>
            <a:ext cx="3400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Define the location, population, service, programme or portfolio issue.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E9CD3B-AF6B-423E-B30B-39ECB154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028950"/>
            <a:ext cx="3857625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4074AB-1198-4435-A079-CF2FB7F39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028950"/>
            <a:ext cx="85725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644386-9EC1-4D3F-9C73-D6C1F975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162300"/>
            <a:ext cx="3438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Evidence view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821244-93A9-4EBC-B749-02832442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533775"/>
            <a:ext cx="3400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Compare mapped assets, status, access estimates, gaps and source 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EE8D2E-42F7-4FE8-ADCC-DEC9299A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295775"/>
            <a:ext cx="3857625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F597A8-5FDD-470A-B9E4-218A4E6C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295775"/>
            <a:ext cx="85725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9B7D1D-6CC8-4669-B701-71E1FAE06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4429125"/>
            <a:ext cx="3438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Leadership brief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42EDE2-2A40-45FC-8DF2-32B6A702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4800600"/>
            <a:ext cx="34004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State what is known, what is uncertain, what action follows and who must verify it.</a:t>
            </a:r>
          </a:p>
        </p:txBody>
      </p:sp>
    </p:spTree>
    <p:extLst>
      <p:ext uri="{BB962C8B-B14F-4D97-AF65-F5344CB8AC3E}">
        <p14:creationId xmlns:p14="http://schemas.microsoft.com/office/powerpoint/2010/main" val="11132951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6688DB-BA3C-4AF2-A156-CADE385DD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89FEFF-D313-4B07-AAA6-D08A5AA9C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MAINTENANCE COMMAND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DF71D-E0CC-496C-A70F-CD35F999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See what exists, what works and what needs attention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6CE6C8-3A76-4C9B-8377-8CB3DE643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Maintenance dashboards combine asset registers, inspection evidence, work status and location context.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BADFC-227D-4EC4-AD8E-EB59DDD5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AE68F8-115E-4C9A-9D8D-45FFA8CC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10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cce16b8dfe4ab3"/>
          <a:srcRect xmlns:a="http://schemas.openxmlformats.org/drawingml/2006/main" l="0" t="391" r="0" b="3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875" y="1762125"/>
            <a:ext cx="733425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3A253-21B0-430A-886D-BFA07CA6F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62125"/>
            <a:ext cx="16192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412283-5130-4AB6-B213-34E1D389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33575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C8D52"/>
                </a:solidFill>
              </a:defRPr>
            </a:pPr>
            <a:r>
              <a:rPr sz="2550" b="1">
                <a:solidFill>
                  <a:srgbClr val="1C8D52"/>
                </a:solidFill>
              </a:rPr>
              <a:t>81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818237-0CFE-4171-9389-15351918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241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382E"/>
                </a:solidFill>
              </a:defRPr>
            </a:pPr>
            <a:r>
              <a:rPr sz="1050" b="1">
                <a:solidFill>
                  <a:srgbClr val="07382E"/>
                </a:solidFill>
              </a:rPr>
              <a:t>Borewells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7F4A54-6E7B-4DFC-8110-132A1470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9080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Existing mapped records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F8AF6A-8CF0-4ACC-AF06-218D9099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762125"/>
            <a:ext cx="16192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0CFDF3-CD69-43EC-967B-32B86728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1933575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47A1F"/>
                </a:solidFill>
              </a:defRPr>
            </a:pPr>
            <a:r>
              <a:rPr sz="2550" b="1">
                <a:solidFill>
                  <a:srgbClr val="F47A1F"/>
                </a:solidFill>
              </a:rPr>
              <a:t>200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B11049-4A37-4EED-981D-DD844B39B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3241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382E"/>
                </a:solidFill>
              </a:defRPr>
            </a:pPr>
            <a:r>
              <a:rPr sz="1050" b="1">
                <a:solidFill>
                  <a:srgbClr val="07382E"/>
                </a:solidFill>
              </a:rPr>
              <a:t>Pumps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E509B-1E94-4D10-B19B-D7D31794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59080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Allocated, not installed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079ACC-AF87-4647-B02F-3939B401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43250"/>
            <a:ext cx="16192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B975B7-ED70-4B19-97B2-44E823E3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314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C8D52"/>
                </a:solidFill>
              </a:defRPr>
            </a:pPr>
            <a:r>
              <a:rPr sz="2550" b="1">
                <a:solidFill>
                  <a:srgbClr val="1C8D52"/>
                </a:solidFill>
              </a:rPr>
              <a:t>79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E5AA1C-C6BC-4BE9-8849-D48D05D3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05225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382E"/>
                </a:solidFill>
              </a:defRPr>
            </a:pPr>
            <a:r>
              <a:rPr sz="1050" b="1">
                <a:solidFill>
                  <a:srgbClr val="07382E"/>
                </a:solidFill>
              </a:rPr>
              <a:t>Airstrips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2885CA-350B-4E63-9283-228AF6CC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71925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Operational status to verify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DB9FA0-79C3-4977-AAC8-C1CFC26D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143250"/>
            <a:ext cx="16192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04861A-F171-4AF1-A94D-F514E621C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314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C8D52"/>
                </a:solidFill>
              </a:defRPr>
            </a:pPr>
            <a:r>
              <a:rPr sz="2550" b="1">
                <a:solidFill>
                  <a:srgbClr val="1C8D52"/>
                </a:solidFill>
              </a:rPr>
              <a:t>73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EA7B3-6E94-47B1-AA09-795548F9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705225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382E"/>
                </a:solidFill>
              </a:defRPr>
            </a:pPr>
            <a:r>
              <a:rPr sz="1050" b="1">
                <a:solidFill>
                  <a:srgbClr val="07382E"/>
                </a:solidFill>
              </a:rPr>
              <a:t>Towers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B7806B-9DFC-4CFB-96B1-F7A699F2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971925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Operational records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BD172D-8E55-4380-8FEC-95297265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24375"/>
            <a:ext cx="3429000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F40A6C-8377-4684-9993-0E90174DD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24375"/>
            <a:ext cx="85725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3D3D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D6B677-4E3B-467A-85D3-1C0E7CEB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657725"/>
            <a:ext cx="3009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Read before acting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E3AB36-CD79-470A-93BD-A675618B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5029200"/>
            <a:ext cx="2971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Filter by district/LLG, asset type, status, inspection date and evidence completeness. Planned is not functional.</a:t>
            </a:r>
          </a:p>
        </p:txBody>
      </p:sp>
    </p:spTree>
    <p:extLst>
      <p:ext uri="{BB962C8B-B14F-4D97-AF65-F5344CB8AC3E}">
        <p14:creationId xmlns:p14="http://schemas.microsoft.com/office/powerpoint/2010/main" val="7361457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AFFC0E2-F7AF-406E-8D05-2A0DDB97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BE466-FE45-4F66-9788-3C9A1F45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MAINTENANCE COMMAND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C6631C-4299-484F-B574-FED567B0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Progress an asset update without changing the source truth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80DFF5-C093-4844-8EDA-45105BDDF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Each approved update should strengthen operational visibility and the audit trail.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A1705C-2442-4AAC-8CD2-50BA1E8A5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FB07B-C047-49CB-9D1A-31BA5EE8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4FAE89-5A4F-48A0-862A-75199FDB9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714500"/>
            <a:ext cx="26479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E2F2E7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C0B274-7D3F-41FA-BC91-CE24FC50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781175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8D52"/>
                </a:solidFill>
              </a:defRPr>
            </a:pPr>
            <a:r>
              <a:rPr sz="900" b="1">
                <a:solidFill>
                  <a:srgbClr val="1C8D52"/>
                </a:solidFill>
              </a:rPr>
              <a:t>GREEN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A21416-25E3-44EA-8DFE-1F14536A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990725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31F"/>
                </a:solidFill>
              </a:defRPr>
            </a:pPr>
            <a:r>
              <a:rPr sz="975" b="1">
                <a:solidFill>
                  <a:srgbClr val="15231F"/>
                </a:solidFill>
              </a:rPr>
              <a:t>Functional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468FF-79D0-4C89-8818-AC9CD2F2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714500"/>
            <a:ext cx="26479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3C7"/>
          </a:solidFill>
          <a:ln xmlns:a="http://schemas.openxmlformats.org/drawingml/2006/main" w="9525">
            <a:solidFill>
              <a:srgbClr val="F0AE0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BCF6B-3DCC-461D-AF89-0206182A5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1781175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0AE00"/>
                </a:solidFill>
              </a:defRPr>
            </a:pPr>
            <a:r>
              <a:rPr sz="900" b="1">
                <a:solidFill>
                  <a:srgbClr val="F0AE00"/>
                </a:solidFill>
              </a:rPr>
              <a:t>YELLOW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1E2ECE-D5F4-4961-A8BC-5DCD4A36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1990725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31F"/>
                </a:solidFill>
              </a:defRPr>
            </a:pPr>
            <a:r>
              <a:rPr sz="975" b="1">
                <a:solidFill>
                  <a:srgbClr val="15231F"/>
                </a:solidFill>
              </a:rPr>
              <a:t>Work in progress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F43563-E07C-4EEF-A2B6-4BFD476D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714500"/>
            <a:ext cx="26479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DE5D2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73C816-8FD6-40AB-A1A1-1447E6B3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1781175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47A1F"/>
                </a:solidFill>
              </a:defRPr>
            </a:pPr>
            <a:r>
              <a:rPr sz="900" b="1">
                <a:solidFill>
                  <a:srgbClr val="F47A1F"/>
                </a:solidFill>
              </a:rPr>
              <a:t>ORANGE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B039C2-38A6-4AAA-876C-CDD62EC4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1990725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31F"/>
                </a:solidFill>
              </a:defRPr>
            </a:pPr>
            <a:r>
              <a:rPr sz="975" b="1">
                <a:solidFill>
                  <a:srgbClr val="15231F"/>
                </a:solidFill>
              </a:rPr>
              <a:t>Planned / verify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AC2EBD-3A47-477D-A88D-97B4BD5F2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1714500"/>
            <a:ext cx="26479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8DCDC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75BE06-0B44-4339-B44D-B8608898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1781175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CC3D3D"/>
                </a:solidFill>
              </a:defRPr>
            </a:pPr>
            <a:r>
              <a:rPr sz="900" b="1">
                <a:solidFill>
                  <a:srgbClr val="CC3D3D"/>
                </a:solidFill>
              </a:rPr>
              <a:t>RED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4817FE-6A76-4478-874A-3919D6CA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1990725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31F"/>
                </a:solidFill>
              </a:defRPr>
            </a:pPr>
            <a:r>
              <a:rPr sz="975" b="1">
                <a:solidFill>
                  <a:srgbClr val="15231F"/>
                </a:solidFill>
              </a:rPr>
              <a:t>Not functional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6E27EF-2E0D-4F2F-9946-F1D91CB4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146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6CF813-C13D-472F-BF32-BC7BA247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146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4478A9-618B-4123-BB7F-B0210DDE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57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0F2D3F-945A-476D-A356-3149B699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8479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Find the asset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C77FA4-596C-4D40-BB9C-CA3DA1DB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194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Use stable ID, name, ward, LLG or district.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4CFC4A-CCD5-4FB2-82C8-E1DB3F36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213" y="33718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893E20-A2C3-41C9-9886-6CDB2E78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27146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D1D012-D441-4D5C-BBC1-D2F7430A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27146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799DD0-C589-48DB-ABD6-249594FD8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6163" y="2857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48B700-B830-4B48-8DFC-157C4A4C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9563" y="28479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Inspect the current record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7FFFB7-05F6-40C8-A193-5C18FD6F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2194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Check status, inspection date, notes and evidence gaps.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CF6A7FE-6D9B-4452-893C-2AE92E0F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3718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04E0F8-FFC2-4A82-BA60-D542CEF1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7146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CFDA93B-C881-4EC6-803B-CD3EB56A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7146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655697E-AC6F-4134-B1B6-DE2CA106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857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03782DA-387F-4975-8709-BC1B69C5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8479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Append the update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A7D69ED-2B50-414A-BDAF-5709B9884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2194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Select status, add evidence/inspection notes and save.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BF3EAB4-DC11-49EB-9193-B88B3A52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4438" y="33718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DFB5215-992E-49B9-8473-A56F3703C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27146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FCE0F55-F99D-4491-AE99-89F1B97E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27146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0AC76F8-2073-4308-8B1E-E1B57FDB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6388" y="2857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04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412A42A-8CBA-4D37-ABBD-9FDCF0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9788" y="28479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Validate the report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C4F5209-CA73-48CB-8449-95ED627A0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5438" y="32194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Refresh the dashboard, map and status composition.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F51962E-2749-4CA8-8466-7953D06BA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905375"/>
            <a:ext cx="87630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BE5E5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98B31DC-E7F7-4CE1-9F40-23E41E41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095875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7382E"/>
                </a:solidFill>
              </a:defRPr>
            </a:pPr>
            <a:r>
              <a:rPr sz="1200" b="1">
                <a:solidFill>
                  <a:srgbClr val="07382E"/>
                </a:solidFill>
              </a:rPr>
              <a:t>Coordinate changes are a separate GIS reconciliation task. The status form must not move an asset or silently overwrite its source location.</a:t>
            </a:r>
          </a:p>
        </p:txBody>
      </p:sp>
    </p:spTree>
    <p:extLst>
      <p:ext uri="{BB962C8B-B14F-4D97-AF65-F5344CB8AC3E}">
        <p14:creationId xmlns:p14="http://schemas.microsoft.com/office/powerpoint/2010/main" val="57783387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6E0259D-409F-4548-8572-4830A774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1F0177-C4E5-421F-8422-D7707D3B9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PROGRAMME DELIVERY OFFICE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EBADA8-D9E0-48AD-B4CC-B1C427E9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Create a project that can flow into CEO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84A1C8-3534-43E1-93FD-C16932A4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Every record uses a timestamp-based WPGIS project ID so tasking, planning and finance references remain connected.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443F1C-E914-44D8-82D1-066318F7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5EF178-1883-4013-9D06-2C859570D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628AC-EC97-47CC-8461-65978CE31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F2B1B4-1FA9-4EFC-9769-9FB6FD12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120C49-CD41-4B67-A356-331A2FE6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907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64174E-7585-4942-818F-E38EC837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1812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CEO / sponsor brief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0E144F-EB9C-4CDF-9AB1-CD767DD91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State outcome, owner email and task start/end dates.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C00F9D-F6B5-460D-B2C7-D4A69468E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213" y="27051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173FC8-B439-4E14-B166-A4DBA4180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20478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778249-39E4-4428-9790-2D897197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20478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AD1C6A-372C-4DFE-B939-13BF0A9F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6163" y="21907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BA7E6F-AD64-4669-BEBB-68E681B2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9563" y="21812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Owner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BF1AD8-9E77-49AB-8DA9-D9476ED28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5527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Build up to 20 scheduled segments with milestones, dates and evidence expectations.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623D50-951F-4918-B4DB-C16E92F7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7051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73C715-4A2A-4A8F-8B0B-FB33E8753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478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4C7085-F0FD-4242-9560-B95952BB6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478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6F2227-2783-4D62-8ED1-2E166A79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1907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11507C-444B-4557-B881-4B93D369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1812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Manager review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1558C1-590A-43AA-AEEB-0A55B35F2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5527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Approve, return with reasons or request a revised plan.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7D83D3-8F06-4511-BDFF-66FE08D8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4438" y="270510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530A00-7FBA-4480-9295-D93B7D67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204787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4D0712-46EC-493C-9014-7D195448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204787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476C16-956D-489F-B75F-CF8BCF07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6388" y="219075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063072-D298-47C2-AAC9-B1CD3D350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9788" y="218122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Portfolio registration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F0523D-64B8-448A-8791-DE5C2B64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5438" y="255270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Approved work appears in the CEO dashboard and location view.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D39890-9D11-41E6-B08D-21118AA3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476750"/>
            <a:ext cx="8667750" cy="1000125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76D6756-7262-443E-86BA-B57EF758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476750"/>
            <a:ext cx="85725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DAC8DE2-770A-4178-85FF-4B9CF817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725" y="4610100"/>
            <a:ext cx="8248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Minimum viable project brief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5A72EAC-0A48-482A-ADFA-D0DC993B7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725" y="4981575"/>
            <a:ext cx="8210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Title · programme · project ID · district/LLG/location · owner · manager · outcome · start/end dates · baseline · milestones · dependencies · evidence · risk · budget reference.</a:t>
            </a:r>
          </a:p>
        </p:txBody>
      </p:sp>
    </p:spTree>
    <p:extLst>
      <p:ext uri="{BB962C8B-B14F-4D97-AF65-F5344CB8AC3E}">
        <p14:creationId xmlns:p14="http://schemas.microsoft.com/office/powerpoint/2010/main" val="136336171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D7C16B-C19C-49BA-A457-75B8CC8D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24F61-1141-4D7A-A1F3-2C69CBB3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PROGRAMME DELIVERY OFFICE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E1E6DE-66BB-4874-87B2-BC07DA5E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Use the iterative owner–manager workflow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966A5E-C16E-4590-97DD-FD9F036D0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Progress is visible only when dates, status, evidence and decisions are kept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8C4AA-3C6F-448F-A3CA-80B3497D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15EF78-C4BE-4F55-9712-B2D3FDB3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E39545-008C-4D2A-9C9B-B939CD5E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52625"/>
            <a:ext cx="223837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93F4C-21DD-45A7-B1AE-B10EDADDE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52625"/>
            <a:ext cx="857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9914D6-6516-44E7-829F-FFACD2CFF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095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3A5B11-1FBF-40E8-96DF-7FBE38AF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085975"/>
            <a:ext cx="1323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OWNER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25642-1474-46FD-BF52-E226CD6D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57450"/>
            <a:ext cx="17811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Drafts segments, dates, dependencies and evidence.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846829-AEF2-42F1-8FBA-95F9E649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52625"/>
            <a:ext cx="223837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5BE35F-DC80-47EB-8AFB-89E98CD6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52625"/>
            <a:ext cx="857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D33103-C305-46D4-B37E-C34E1212E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095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BB240F-A65C-49DF-B146-3A9CF47DB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085975"/>
            <a:ext cx="1323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MANAGER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FBB6FA-4382-4DBE-A558-B80C12AD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457450"/>
            <a:ext cx="17811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Reviews logic, resourcing, risks and completeness.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CF4FC3-05F2-48F7-939D-CB34F697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223837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94EE99-A40A-4B8C-995F-BF8F3D4E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857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BF9F3D-0C0C-41BF-A5F8-4D225960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095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B8D75A-09E5-4445-88FC-C2E886AA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085975"/>
            <a:ext cx="1323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OWNER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50311-CCDC-468C-89AE-060EF8B5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457450"/>
            <a:ext cx="17811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Revises returned items and resubmits.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0B28A4-467C-4DC2-A988-4F3DD6FF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952625"/>
            <a:ext cx="223837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052B7E-218C-4785-A19A-10A052ED7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952625"/>
            <a:ext cx="857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B77A8E-8C03-492A-878B-25F8C9D7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095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1ED437-5664-4DB9-9676-FE0E85F9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2085975"/>
            <a:ext cx="13239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CEO VIEW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CC58CED-14B8-4AF5-9CE0-B8AF87FE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57450"/>
            <a:ext cx="17811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Receives approved, registered work for portfolio monitoring.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A7B4F6-E1C9-4868-A51D-037B39B2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952875"/>
            <a:ext cx="114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350" b="1">
                <a:solidFill>
                  <a:srgbClr val="F47A1F"/>
                </a:solidFill>
              </a:defRPr>
            </a:pPr>
            <a:r>
              <a:rPr sz="4350" b="1">
                <a:solidFill>
                  <a:srgbClr val="F47A1F"/>
                </a:solidFill>
              </a:rPr>
              <a:t>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7D730D-DAA0-45DC-A839-A44DC203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468630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382E"/>
                </a:solidFill>
              </a:defRPr>
            </a:pPr>
            <a:r>
              <a:rPr sz="1350" b="1">
                <a:solidFill>
                  <a:srgbClr val="07382E"/>
                </a:solidFill>
              </a:rPr>
              <a:t>Return with a reason · revise · resubmit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D24629-05A9-4513-8D46-0F8CAF9B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238750"/>
            <a:ext cx="80962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AF3EE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B60CD15-095F-44A8-BAA9-33F81A869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37210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7382E"/>
                </a:solidFill>
              </a:defRPr>
            </a:pPr>
            <a:r>
              <a:rPr sz="1125" b="1">
                <a:solidFill>
                  <a:srgbClr val="07382E"/>
                </a:solidFill>
              </a:rPr>
              <a:t>A progress update should change the task status, actual dates, percent complete, evidence and risk—not just add a narrative comment.</a:t>
            </a:r>
          </a:p>
        </p:txBody>
      </p:sp>
    </p:spTree>
    <p:extLst>
      <p:ext uri="{BB962C8B-B14F-4D97-AF65-F5344CB8AC3E}">
        <p14:creationId xmlns:p14="http://schemas.microsoft.com/office/powerpoint/2010/main" val="122599179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99B67F-9E48-45D1-AFE8-2A39B66A0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9BEBAE-EB18-4A3D-9347-0241C976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EXECUTIVE OVERSIGHT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B1A7B4-5B8B-47B1-B785-16AC8EF4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Read the CEO &amp; Chief Operations dashboard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2CDA6-9036-49FA-9DC0-EE8C2B05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The dashboard answers what is being delivered, who owns it, where it is, when it is due, what changed and what needs intervention.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B1C212-3F3A-491B-B16E-9DF7BBE9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03ECEB-8891-48EB-A1A5-EFEBC194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14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1bdbb4fd8c46d5"/>
          <a:stretch xmlns:a="http://schemas.openxmlformats.org/drawingml/2006/main"/>
        </p:blipFill>
        <p:spPr>
          <a:xfrm xmlns:a="http://schemas.openxmlformats.org/drawingml/2006/main">
            <a:off x="1367854" y="1762125"/>
            <a:ext cx="4598543" cy="4000500"/>
          </a:xfrm>
          <a:prstGeom xmlns:a="http://schemas.openxmlformats.org/drawingml/2006/main" prst="roundRect">
            <a:avLst>
              <a:gd name="adj" fmla="val 2857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0E5FBF-9420-4A8C-8CF3-A0B2332C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1762125"/>
            <a:ext cx="4524375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2B72FB-179F-4555-87D3-D5BAB6CC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1762125"/>
            <a:ext cx="85725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36B24-F545-4E63-8D53-07351B38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18288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382E"/>
                </a:solidFill>
              </a:defRPr>
            </a:pPr>
            <a:r>
              <a:rPr sz="1125" b="1">
                <a:solidFill>
                  <a:srgbClr val="07382E"/>
                </a:solidFill>
              </a:rPr>
              <a:t>What?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6849AD-7043-4582-AA31-6BC997E77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0574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Portfolio, programme, project, segment and milestone.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469CA0-6E24-4767-AEEF-4BB6DC98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562225"/>
            <a:ext cx="4524375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271020-6245-423F-B707-68F21211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562225"/>
            <a:ext cx="85725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A96A7F-2951-4E5C-8A3F-3B52802E4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628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382E"/>
                </a:solidFill>
              </a:defRPr>
            </a:pPr>
            <a:r>
              <a:rPr sz="1125" b="1">
                <a:solidFill>
                  <a:srgbClr val="07382E"/>
                </a:solidFill>
              </a:rPr>
              <a:t>Who?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DA6F9A-7F0A-4CB4-9556-413BCBDA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8575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Owner, manager, approver and overdue accountability.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B56211-7F9D-45A6-8A4F-30C7E625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362325"/>
            <a:ext cx="4524375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F6A783-E364-4C66-BB62-950A8C59C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362325"/>
            <a:ext cx="85725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96CDB-3496-4344-A579-F844B49A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4290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382E"/>
                </a:solidFill>
              </a:defRPr>
            </a:pPr>
            <a:r>
              <a:rPr sz="1125" b="1">
                <a:solidFill>
                  <a:srgbClr val="07382E"/>
                </a:solidFill>
              </a:rPr>
              <a:t>Where?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89879A-266C-4ADD-9287-EA0BCC82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6576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District, LLG, ward, community and unmapped work.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FB4EB2-895E-458D-9D1F-47642615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162425"/>
            <a:ext cx="4524375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904E33-C1F5-4DDC-AAEC-73A46615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162425"/>
            <a:ext cx="85725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028DA7-45F3-4386-B7EB-F47A1411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2291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382E"/>
                </a:solidFill>
              </a:defRPr>
            </a:pPr>
            <a:r>
              <a:rPr sz="1125" b="1">
                <a:solidFill>
                  <a:srgbClr val="07382E"/>
                </a:solidFill>
              </a:rPr>
              <a:t>When?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4E98E8-55BE-4773-A1F2-76FA6B0B4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4577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Baseline dates, current forecast, overdue and stale updates.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DFB703-6FD7-40F4-873F-91CCBC8F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962525"/>
            <a:ext cx="4524375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22AEBC-76CB-431B-857C-48A1E293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962525"/>
            <a:ext cx="85725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313286-3BCD-4AC9-B917-729AB098F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0292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382E"/>
                </a:solidFill>
              </a:defRPr>
            </a:pPr>
            <a:r>
              <a:rPr sz="1125" b="1">
                <a:solidFill>
                  <a:srgbClr val="07382E"/>
                </a:solidFill>
              </a:rPr>
              <a:t>What changed?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EE822D-BB6F-4CF8-8A65-C8A8642BB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2578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716B"/>
                </a:solidFill>
              </a:defRPr>
            </a:pPr>
            <a:r>
              <a:rPr sz="825" b="0">
                <a:solidFill>
                  <a:srgbClr val="60716B"/>
                </a:solidFill>
              </a:rPr>
              <a:t>Status, dates, evidence, risk and approval history.</a:t>
            </a:r>
          </a:p>
        </p:txBody>
      </p:sp>
    </p:spTree>
    <p:extLst>
      <p:ext uri="{BB962C8B-B14F-4D97-AF65-F5344CB8AC3E}">
        <p14:creationId xmlns:p14="http://schemas.microsoft.com/office/powerpoint/2010/main" val="6924053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CB0DE23-964D-4EA3-8295-CECB1DD7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0A74F-6EB0-47C9-BEC2-24F20DBE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FINANCE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5AAA13-4D40-4896-BC04-D14233A33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Progress a payment request through the approval chain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768253-E2BD-405B-A709-D0F89C5E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The finance module improves workflow and expenditure visibility; it does not replace Finance policy, procurement rules or delegated authority.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DC384-6780-4A22-8A36-84030000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FFAA5-49B8-4FD1-96A6-B59516269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B7FADD-DF9E-4A2D-8A5E-5586A634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1D3F78-F31F-483E-9D7F-738ACB40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888A8E-983F-4E1A-B7DC-E479AFD9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437612-A8F7-4327-A536-D7CEA30A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0859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Originator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ABE77A-A6F1-41BE-996E-1C10735CB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574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Creates the PRF and references the approved WPGIS project ID.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E20D5-B9BD-4302-9EA4-08071ED8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4213" y="26098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79EDAF-8587-4E01-98A7-17B04B52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19526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AC54F4-F1D3-4F69-A84A-CE64AAEB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6613" y="19526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34718F-CCED-43A0-BC4E-2404A357D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6163" y="2095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6B64D8-E9FB-4B02-ADDA-71F8703D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9563" y="20859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Reviewer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68EF37-7FF3-41C7-A3EC-CF8AF8F26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4574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Checks completeness, eligibility, budget line and evidence metadata.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6D7DFB-984B-4A43-82B6-78F6D44B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6098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8DC2CC-D8DD-4AFB-96CA-26FE10AB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526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8D55FB-76F9-4BEE-BED0-A4466D93F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526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D61B99-3334-4E80-B080-F19D961B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95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036A2C-2766-4400-999F-F0BF7EDC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0859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Endorser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D487DE-BCF0-426A-BAC5-B420F5A86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Confirms programme and operational justification.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AF7EBA-8B5D-4475-BC64-68020B9A6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4438" y="2609850"/>
            <a:ext cx="30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1F"/>
                </a:solidFill>
              </a:defRPr>
            </a:pPr>
            <a:r>
              <a:rPr sz="1800" b="1">
                <a:solidFill>
                  <a:srgbClr val="F47A1F"/>
                </a:solidFill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BDF1A4-E883-47C1-BB6D-42E34B025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1952625"/>
            <a:ext cx="2633663" cy="1762125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5AB9A6-08C0-4123-89F0-E0E03FCC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1952625"/>
            <a:ext cx="8572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253244-0B88-4A2E-988F-29E4E4528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6388" y="20955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F426EB-2907-46EB-8329-B9695F21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9788" y="2085975"/>
            <a:ext cx="17192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Final approver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B0EB1C-3877-459C-A27A-DB1A08886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5438" y="2457450"/>
            <a:ext cx="2176463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Approves or returns with reasons; the originator exports and sends.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8DEC02D-6DEF-4219-992C-F3214664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381500"/>
            <a:ext cx="4667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C1F9472-8B83-4972-992C-8FB9C1A7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381500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3D3D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205398E-9A86-493D-B8E0-7298C0F7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514850"/>
            <a:ext cx="424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Return-to-originator control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5799177-3A7D-4AD7-9670-BA604D5A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886325"/>
            <a:ext cx="4210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Any in-flight stage may return the request with reasons. The originator corrects the controlled record and resubmits through the chain.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D39E33F-719C-4E9E-9E57-EA7CE66CF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381500"/>
            <a:ext cx="4667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813536B-7DF4-438B-A736-FA630E66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381500"/>
            <a:ext cx="85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E1AF590-B7AA-4075-82CA-B91920A3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4514850"/>
            <a:ext cx="424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Expenditure visibility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41CA913-74D0-4385-95F4-4C1028BB4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4886325"/>
            <a:ext cx="4210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Approved, governed locations can support filtered expenditure mapping. Heat represents value intensity—not impact or value for money.</a:t>
            </a:r>
          </a:p>
        </p:txBody>
      </p:sp>
    </p:spTree>
    <p:extLst>
      <p:ext uri="{BB962C8B-B14F-4D97-AF65-F5344CB8AC3E}">
        <p14:creationId xmlns:p14="http://schemas.microsoft.com/office/powerpoint/2010/main" val="21259994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205B303-24E7-4102-875B-C355F6ED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75F90-AC67-4E52-B18D-2B753846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FINANCE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9D2DF8-B1EC-4E8D-A071-B8A01155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Prepare a traceable PRF package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4F6CBC-6CF5-4B1C-AC5B-DDBEA32C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The generated PDF and quote files remain on the user’s device; the application retains governed workflow and verification metadata only.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7C3B43-66E3-424C-B6A6-7C6BCFFE6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13DFF-1AEC-4978-9FDF-F9EF14864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0FB004-0A6F-4BD0-81F3-11C6BE44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09750"/>
            <a:ext cx="34290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EDA581-F74B-418F-9CCF-E935BB88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09750"/>
            <a:ext cx="85725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CC721C-1DB3-4463-AA04-E0D89AB61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952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EA3CA5-C3FE-4563-BFEC-367A07218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1943100"/>
            <a:ext cx="2514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Reference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C4FE3-ABE4-4C62-B954-91DFAA68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314575"/>
            <a:ext cx="2971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Use the timestamp-based project ID, programme, budget line, location and approved purpose.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C4BC07-D21F-430B-9959-08F957AC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34290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D6D7DE-A514-478E-B003-5F609E62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85725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242FBE-AE0B-4842-8F84-68BC88B5F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1952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833219-5C69-43C4-B16F-8A7FAF12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1943100"/>
            <a:ext cx="2514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Support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E42463-9E81-4B48-9AED-7C05176F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314575"/>
            <a:ext cx="2971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Select quotes or evidence locally. Confirm file name, size/hash metadata and required checks.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545893-D8B0-4A56-B0DC-161A405D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809750"/>
            <a:ext cx="34290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DEAC40-3DC5-400D-9AD5-1D93D3F12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809750"/>
            <a:ext cx="85725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5B9BAA-91D6-445E-8573-F48CDC59A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1952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9CB8C7-E7C7-4BFF-B94B-74D097AC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1943100"/>
            <a:ext cx="2514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Route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F95D8B-EF0E-4963-B48A-855BD358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314575"/>
            <a:ext cx="2971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Submit through review, endorsement and final approval. Resolve every returned item.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DF31A6-D91A-43E5-8100-4DD4B78B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3714750"/>
            <a:ext cx="34290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84CECD-B108-4D8C-BFB2-701317E9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3714750"/>
            <a:ext cx="85725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2A26C6-4EB5-424D-8D2C-6C10E96B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3857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2071E1-F0A5-4657-B217-ED9319F8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848100"/>
            <a:ext cx="2514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12DECC-416E-42A6-A1A7-F13EEDC9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4219575"/>
            <a:ext cx="2971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Generate the PDF locally, inspect the rendered fields and keep the unique reference visible.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61A42C-B435-4E11-BA35-28798945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34290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970B2B2-5022-4DE3-B47C-D9A09EBC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85725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C4C90F-9E05-4B5C-BAAB-EC2A5912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57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7D617B4-F697-4B38-AFC3-3E9E70520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848100"/>
            <a:ext cx="2514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Send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5B027D1-9509-4EB0-BCD7-CF71F4FE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9575"/>
            <a:ext cx="2971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Use the approved corporate email process to send Finance the PDF and supporting documents.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7A5D103-4D4C-45F7-99D8-162EFE1D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476875"/>
            <a:ext cx="9144000" cy="428625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BE5E5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5A419CB-61E8-4B58-BA82-8D5C108E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5543550"/>
            <a:ext cx="866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382E"/>
                </a:solidFill>
              </a:defRPr>
            </a:pPr>
            <a:r>
              <a:rPr sz="1050" b="1">
                <a:solidFill>
                  <a:srgbClr val="07382E"/>
                </a:solidFill>
              </a:rPr>
              <a:t>Do not enter bank account details, payroll data, passwords, authentication codes or other sensitive personal data into WPGIS.</a:t>
            </a:r>
          </a:p>
        </p:txBody>
      </p:sp>
    </p:spTree>
    <p:extLst>
      <p:ext uri="{BB962C8B-B14F-4D97-AF65-F5344CB8AC3E}">
        <p14:creationId xmlns:p14="http://schemas.microsoft.com/office/powerpoint/2010/main" val="128269462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DF7641-32D5-40F4-9496-50B25E2F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FC1B77-5258-4873-BB51-859A2F5D3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ADMINISTRATION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26F16F-C3B4-4EC9-8116-E4AE6C22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Maintain governed working records with an audit trail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4E4A51-9944-440F-A0B0-38663954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Administration is separated from ordinary viewing and restricted to the designated administrator policy.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50B8E3-D3FF-4E15-8627-DBF33760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0169E3-08C9-4745-9FD8-0867E2DB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17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4e4a4d25d44a6"/>
          <a:srcRect xmlns:a="http://schemas.openxmlformats.org/drawingml/2006/main" l="7593" t="0" r="759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875" y="1762125"/>
            <a:ext cx="6858000" cy="4000500"/>
          </a:xfrm>
          <a:prstGeom xmlns:a="http://schemas.openxmlformats.org/drawingml/2006/main" prst="roundRect">
            <a:avLst>
              <a:gd name="adj" fmla="val 2857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26C4A5-CB6B-48B4-A067-62E374A73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1762125"/>
            <a:ext cx="3952875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F757BE-33F9-4C8C-B203-5656CA4E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1762125"/>
            <a:ext cx="8572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5A7A8B-145F-4846-B4CD-E98DE2C3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1895475"/>
            <a:ext cx="35337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Confirm authority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8AEE4D-B67F-478E-9CD2-A14EE97A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2266950"/>
            <a:ext cx="34956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Obtain the approved source or field evidence before editing.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5755D6-30EA-45E4-88FD-3ECB3A0B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809875"/>
            <a:ext cx="3952875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CA59F2-C54B-4522-A009-8602129E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809875"/>
            <a:ext cx="8572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A0447-DBBB-44AE-AA2B-DB8511B6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2943225"/>
            <a:ext cx="35337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Find the exact record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9ABE83-4719-4C7F-AB93-FC135ECC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314700"/>
            <a:ext cx="34956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Use stable ID, type, location and current values.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F89068-5898-4B2F-A38D-87405F1AD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857625"/>
            <a:ext cx="3952875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781B5F-EA72-4FB4-8B87-71810F04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857625"/>
            <a:ext cx="8572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59B4F2-0F6F-433D-8E10-22EC77BD0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990975"/>
            <a:ext cx="35337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Append—not erase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B1D4F7-A4F7-4751-B6BC-5FA3FF53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362450"/>
            <a:ext cx="34956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Save status/evidence through the controlled endpoint with authenticated identity.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33F54D-B273-4649-8AC1-24EE06E6E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905375"/>
            <a:ext cx="3952875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CBFDFE-AB86-45D4-8F6F-0C3ECBC40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905375"/>
            <a:ext cx="857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13B723-0E9D-4C26-9E40-A5202D83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5038725"/>
            <a:ext cx="35337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Validate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C5D639-CA6B-41E4-8FDF-C2BC1F408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5410200"/>
            <a:ext cx="34956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Refresh the dashboard and map; reconcile counts and audit history.</a:t>
            </a:r>
          </a:p>
        </p:txBody>
      </p:sp>
    </p:spTree>
    <p:extLst>
      <p:ext uri="{BB962C8B-B14F-4D97-AF65-F5344CB8AC3E}">
        <p14:creationId xmlns:p14="http://schemas.microsoft.com/office/powerpoint/2010/main" val="62246543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231AD2-CADD-4D1B-8403-929A03FE9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CD8EA-5748-43CD-9033-CB626902D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DATA GOVERNANCE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66B2D9-0762-4D11-9916-03B1BB72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Protect evidence, privacy and organisational trust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CFAEE-3229-4CC8-B6F9-F3418D98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WPGIS visualises approved operational data; it is not a repository for personal, property or confidential corporate information.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1201D-0DA1-47C4-A473-B9164C315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DFCB60-D2C1-42BA-9C18-F05A2E9E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A85447-B746-4728-B32B-5024B83D1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762125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8AA76D-57F3-4A31-BC17-D424A962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762125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4B414E-0844-4D96-A133-0013DF5F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895475"/>
            <a:ext cx="491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Use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86E868-A22D-4EB7-8E43-844A2090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266950"/>
            <a:ext cx="4876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Approved population aggregates, mapped community and infrastructure records, operational status, inspection metadata, programme and finance workflow metadata.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1C6B9-401C-40AA-A7C2-97851C43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762125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400374-9FF6-47B8-8E81-D4920C77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762125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3D3D"/>
          </a:solidFill>
          <a:ln xmlns:a="http://schemas.openxmlformats.org/drawingml/2006/main" w="9525">
            <a:solidFill>
              <a:srgbClr val="CC3D3D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AFCB84-1E59-4885-822B-EC96F454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1895475"/>
            <a:ext cx="491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Do not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AA27F3-7BB7-4329-BE80-18F28D1C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266950"/>
            <a:ext cx="4876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Bank or payroll details, passwords/PINs/API keys, medical or disciplinary information, beneficiary-identifying data, sensitive property/landowner records or confidential documents.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62237-EF25-45F8-9948-5333B13B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76625"/>
            <a:ext cx="3429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308D7-D7D8-4324-B9EE-F841B1090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76625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4D0B83-B436-41E0-A5CB-90434CFD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609975"/>
            <a:ext cx="3009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Source truth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762FA8-C849-49A2-97E9-7DC5BAF2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981450"/>
            <a:ext cx="2971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Preserve the original Access database, ArcGIS layers and approved registers separately.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B53C16-F568-49A7-9AA7-DDB8246A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476625"/>
            <a:ext cx="3429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72C912-F5D2-45D5-A9F7-82172968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476625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B01716-DA29-4E2E-8052-25B585BB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609975"/>
            <a:ext cx="3009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Working copy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BA3337-1BAD-44E1-BD09-22824D9F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981450"/>
            <a:ext cx="2971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Use D1 and optimised web layers for controlled operations and audit.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9F053C-C2E5-4079-8F30-7A7B1CFC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476625"/>
            <a:ext cx="3429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0EFD92-B026-4C38-82F3-70AFDFDB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476625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63A02B-7E01-4A2D-B23F-D8C753711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609975"/>
            <a:ext cx="3009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Interpretation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8AE289-1D7A-452B-8401-5A58F5256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981450"/>
            <a:ext cx="2971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Sibala explains governed evidence; it must not invent coordinates, status, routes or results.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BF9ACA-64C4-40C7-9C92-0046669E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238750"/>
            <a:ext cx="8572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3D8"/>
          </a:solidFill>
          <a:ln xmlns:a="http://schemas.openxmlformats.org/drawingml/2006/main" w="9525">
            <a:solidFill>
              <a:srgbClr val="F0AE0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16E4AD-95B2-40D9-AC90-D9077C54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372100"/>
            <a:ext cx="800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7382E"/>
                </a:solidFill>
              </a:defRPr>
            </a:pPr>
            <a:r>
              <a:rPr sz="1125" b="1">
                <a:solidFill>
                  <a:srgbClr val="07382E"/>
                </a:solidFill>
              </a:rPr>
              <a:t>No company-data clause: training examples must be non-sensitive and must not reproduce confidential corporate, personal or property records.</a:t>
            </a:r>
          </a:p>
        </p:txBody>
      </p:sp>
    </p:spTree>
    <p:extLst>
      <p:ext uri="{BB962C8B-B14F-4D97-AF65-F5344CB8AC3E}">
        <p14:creationId xmlns:p14="http://schemas.microsoft.com/office/powerpoint/2010/main" val="166422862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FFEC7BE-6632-4085-8BC9-0508C2CD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E3A2E-B314-47D1-8A82-15DE17791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7A1F"/>
                </a:solidFill>
              </a:defRPr>
            </a:pPr>
            <a:r>
              <a:rPr sz="975" b="1">
                <a:solidFill>
                  <a:srgbClr val="F47A1F"/>
                </a:solidFill>
              </a:rPr>
              <a:t>PRACTICAL EXERCISE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825CFB-52FF-444A-8320-155D134F1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382E"/>
                </a:solidFill>
              </a:defRPr>
            </a:pPr>
            <a:r>
              <a:rPr sz="2550" b="1">
                <a:solidFill>
                  <a:srgbClr val="07382E"/>
                </a:solidFill>
              </a:rPr>
              <a:t>Complete the WPGIS scenario circuit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6043C-91B9-4040-BA7A-2BB64119E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001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16B"/>
                </a:solidFill>
              </a:defRPr>
            </a:pPr>
            <a:r>
              <a:rPr sz="1275" b="0">
                <a:solidFill>
                  <a:srgbClr val="60716B"/>
                </a:solidFill>
              </a:rPr>
              <a:t>Work in pairs. Capture your scope, evidence, limitation and next action for each station.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77E38-D1A7-472F-85C6-ACA83C71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0716B"/>
                </a:solidFill>
              </a:defRPr>
            </a:pPr>
            <a:r>
              <a:rPr sz="675" b="1">
                <a:solidFill>
                  <a:srgbClr val="60716B"/>
                </a:solidFill>
              </a:rPr>
              <a:t>WPGIS · TRAINING WORKPACK V1.0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D911F-4B5B-4CF8-8C62-8FE5663B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28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0716B"/>
                </a:solidFill>
              </a:defRPr>
            </a:pPr>
            <a:r>
              <a:rPr sz="750" b="1">
                <a:solidFill>
                  <a:srgbClr val="60716B"/>
                </a:solidFill>
              </a:rPr>
              <a:t>19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FC2FF4-2AF1-44A4-8486-22FB368E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762125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7C29A-DBF7-44DC-8BE4-7C1C6FEDE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762125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798C3-32B7-417C-9EE9-B488AC73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9050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6709F-4C37-400D-ADDE-52F4F1B9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1895475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MAP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8F664F-74BA-4681-89A4-52778F5B9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266950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Filter to an LLG, select an asset layer and explain one visible statistic.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8CC69-B297-4535-B950-E99742ED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762125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78B89A-5C0A-4A28-AAFF-2F00ECE5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762125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C45884-54CF-49F1-BA4C-5C1CA7A9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050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D8EED1-5B3C-4A25-8E4B-4E930F6B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895475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SIBALA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9DC573-43E4-4F6D-980C-75C6AE99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266950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Ask a location-specific question and judge whether the answer is grounded.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B48A80-3FE7-4D35-902C-96E028625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762125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1C03BE-E915-4B58-988A-7F5F5960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762125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5DB32B-4FB3-403C-86CB-3439AB2E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1905000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0E96BF-0ADC-4B2E-98FA-169CBFE0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1895475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O&amp;M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48F9D9-B3DD-4CF9-A590-4B0DED60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2266950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Find an asset, inspect its status/evidence date and identify the next verification.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479285-9EC5-4648-94E5-20B24B73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14750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3BC277-ED5B-4F00-AA54-1027BA24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14750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7237DC-A19E-4218-8080-CA285FC7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57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C8D52"/>
                </a:solidFill>
              </a:defRPr>
            </a:pPr>
            <a:r>
              <a:rPr sz="1725" b="1">
                <a:solidFill>
                  <a:srgbClr val="1C8D52"/>
                </a:solidFill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0538AF-F54A-48B8-AC58-7AC040FD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3848100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PROJECT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18CA22-CCF9-449C-9062-ED9CE143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219575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Draft a brief, three plan segments and a manager review decision.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6D4998-44D9-4610-9B2A-7A967545B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14750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A9AE59A-3707-46F7-B771-326906A23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14750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F15A31-B37F-493C-9A08-195D83A1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57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47A1F"/>
                </a:solidFill>
              </a:defRPr>
            </a:pPr>
            <a:r>
              <a:rPr sz="1725" b="1">
                <a:solidFill>
                  <a:srgbClr val="F47A1F"/>
                </a:solidFill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340455B-0D77-4560-B8A0-2D6C8766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848100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FINANCE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85D4513-1087-4AAE-958E-D1D8D96E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219575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Prepare a non-sensitive mock PRF and route it to the reviewer.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744A1DE-45E6-42D6-90EC-8DE8344F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714750"/>
            <a:ext cx="35242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8D0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344A938-9057-4BBC-B50C-39BAE83A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714750"/>
            <a:ext cx="857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82E"/>
          </a:solidFill>
          <a:ln xmlns:a="http://schemas.openxmlformats.org/drawingml/2006/main" w="9525">
            <a:solidFill>
              <a:srgbClr val="07382E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566C7B2-9308-424D-8991-EDDB071D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5762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382E"/>
                </a:solidFill>
              </a:defRPr>
            </a:pPr>
            <a:r>
              <a:rPr sz="1725" b="1">
                <a:solidFill>
                  <a:srgbClr val="07382E"/>
                </a:solidFill>
              </a:rPr>
              <a:t>06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6227EE5-A3E6-4595-B31B-43DCA5FE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848100"/>
            <a:ext cx="2609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382E"/>
                </a:solidFill>
              </a:defRPr>
            </a:pPr>
            <a:r>
              <a:rPr sz="1275" b="1">
                <a:solidFill>
                  <a:srgbClr val="07382E"/>
                </a:solidFill>
              </a:rPr>
              <a:t>ASSURE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FA2AC23-319D-48D3-ADEE-D8208FF78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219575"/>
            <a:ext cx="30670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0716B"/>
                </a:solidFill>
              </a:defRPr>
            </a:pPr>
            <a:r>
              <a:rPr sz="975" b="0">
                <a:solidFill>
                  <a:srgbClr val="60716B"/>
                </a:solidFill>
              </a:rPr>
              <a:t>State the source, date, limitation, owner and audit requirement.</a:t>
            </a:r>
          </a:p>
        </p:txBody>
      </p:sp>
    </p:spTree>
    <p:extLst>
      <p:ext uri="{BB962C8B-B14F-4D97-AF65-F5344CB8AC3E}">
        <p14:creationId xmlns:p14="http://schemas.microsoft.com/office/powerpoint/2010/main" val="57199712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38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DE3494-4967-4351-9884-9E8C8D17E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AA215-566C-4DAE-8AAE-66F808F2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47A1F"/>
                </a:solidFill>
              </a:defRPr>
            </a:pPr>
            <a:r>
              <a:rPr sz="1050" b="1">
                <a:solidFill>
                  <a:srgbClr val="F47A1F"/>
                </a:solidFill>
              </a:rPr>
              <a:t>READY CHECK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456E3A-EB39-4EB5-A634-05292089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00125"/>
            <a:ext cx="714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Use WPGIS with confidence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981E5-6EF3-478D-A0C2-E9BA2945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69545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6E5DE"/>
                </a:solidFill>
              </a:defRPr>
            </a:pPr>
            <a:r>
              <a:rPr sz="1500" b="0">
                <a:solidFill>
                  <a:srgbClr val="D6E5DE"/>
                </a:solidFill>
              </a:rPr>
              <a:t>Before you report, confirm five things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C2D178-3846-4895-A7B2-FC5622F8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A1F"/>
          </a:solidFill>
          <a:ln xmlns:a="http://schemas.openxmlformats.org/drawingml/2006/main" w="9525">
            <a:solidFill>
              <a:srgbClr val="F47A1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87EF92-34C5-4D2F-99EC-7FFFB9C4D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05050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D638AE-2909-49B2-9371-EB39A438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3050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Scope is correct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DFED5-2ADA-4867-AF3C-829A99AD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432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983ED-14E6-4F42-8497-A52345865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14650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37625-FF9C-46FB-8B3A-103BF5D9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9146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Source and date are visible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89237C-3C9A-41BB-8C8B-DC796DABA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52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E718F-5283-4CE3-8477-CC7B37B4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24250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944FD9-8F6B-43A3-A2AD-A86AC37A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5242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Status and limitation are stated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41B4D4-DBC5-43A1-B858-D07AA931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62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378B98-0740-48BD-BAB2-9EF52CB97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33850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ED6037-B8F5-4CE1-BA10-BE0CABFF6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1338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Action uses the right workflow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093445-B1DD-4B51-B3D2-518CE5320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720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8D52"/>
          </a:solidFill>
          <a:ln xmlns:a="http://schemas.openxmlformats.org/drawingml/2006/main" w="9525">
            <a:solidFill>
              <a:srgbClr val="1C8D5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FAF8A0-3D2B-481B-965C-64EDBAE3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43450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A9C4E1-56FD-452F-AC2A-102E593CD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7434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Approval and audit are preserved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896CFC-43AF-42A2-ACDC-81B66AA4C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1000125"/>
            <a:ext cx="4333875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20ad964a1d4ef2"/>
          <a:stretch xmlns:a="http://schemas.openxmlformats.org/drawingml/2006/main"/>
        </p:blipFill>
        <p:spPr>
          <a:xfrm xmlns:a="http://schemas.openxmlformats.org/drawingml/2006/main">
            <a:off x="8239125" y="1219200"/>
            <a:ext cx="2000250" cy="2000250"/>
          </a:xfrm>
          <a:prstGeom xmlns:a="http://schemas.openxmlformats.org/drawingml/2006/main" prst="roundRect">
            <a:avLst>
              <a:gd name="adj" fmla="val 5714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3BE49E-A22C-4EA6-BD5F-43955C22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8137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7382E"/>
                </a:solidFill>
              </a:defRPr>
            </a:pPr>
            <a:r>
              <a:rPr sz="1800" b="1">
                <a:solidFill>
                  <a:srgbClr val="07382E"/>
                </a:solidFill>
              </a:rPr>
              <a:t>Training Centre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CA6581-EEC4-4B93-9345-8168A45C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00475"/>
            <a:ext cx="3476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47A1F"/>
                </a:solidFill>
              </a:defRPr>
            </a:pPr>
            <a:r>
              <a:rPr sz="1350" b="1">
                <a:solidFill>
                  <a:srgbClr val="F47A1F"/>
                </a:solidFill>
              </a:rPr>
              <a:t>https://wpgis.org/training/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135876-B08F-4B24-BE45-F2286E57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238625"/>
            <a:ext cx="3476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0716B"/>
                </a:solidFill>
              </a:defRPr>
            </a:pPr>
            <a:r>
              <a:rPr sz="1050" b="0">
                <a:solidFill>
                  <a:srgbClr val="60716B"/>
                </a:solidFill>
              </a:rPr>
              <a:t>Workpack · quick guide · presentation · practical exercises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71B977-737E-46D4-B9A9-71BBA0A4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5334000"/>
            <a:ext cx="414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D6E5DE"/>
                </a:solidFill>
              </a:defRPr>
            </a:pPr>
            <a:r>
              <a:rPr sz="1050" b="0">
                <a:solidFill>
                  <a:srgbClr val="D6E5DE"/>
                </a:solidFill>
              </a:rPr>
              <a:t>Support: christopher.odorry@pngsdp.org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603029-3DE0-44AD-A703-21CF10B8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817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FC6BC"/>
                </a:solidFill>
              </a:defRPr>
            </a:pPr>
            <a:r>
              <a:rPr sz="825" b="0">
                <a:solidFill>
                  <a:srgbClr val="AFC6BC"/>
                </a:solidFill>
              </a:rPr>
              <a:t>WPGIS · Enabling Services Intelligence</a:t>
            </a:r>
          </a:p>
        </p:txBody>
      </p:sp>
    </p:spTree>
    <p:extLst>
      <p:ext uri="{BB962C8B-B14F-4D97-AF65-F5344CB8AC3E}">
        <p14:creationId xmlns:p14="http://schemas.microsoft.com/office/powerpoint/2010/main" val="14835448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2026-08-23T03:48:27.8130000Z</dcterms:created>
  <dcterms:modified xsi:type="dcterms:W3CDTF">2026-08-23T03:48:27.8130000Z</dcterms:modified>
</coreProperties>
</file>